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0" r:id="rId2"/>
    <p:sldMasterId id="2147483719" r:id="rId3"/>
  </p:sldMasterIdLst>
  <p:notesMasterIdLst>
    <p:notesMasterId r:id="rId32"/>
  </p:notesMasterIdLst>
  <p:sldIdLst>
    <p:sldId id="374" r:id="rId4"/>
    <p:sldId id="298" r:id="rId5"/>
    <p:sldId id="299" r:id="rId6"/>
    <p:sldId id="269" r:id="rId7"/>
    <p:sldId id="301" r:id="rId8"/>
    <p:sldId id="302" r:id="rId9"/>
    <p:sldId id="303" r:id="rId10"/>
    <p:sldId id="295" r:id="rId11"/>
    <p:sldId id="305" r:id="rId12"/>
    <p:sldId id="306" r:id="rId13"/>
    <p:sldId id="307" r:id="rId14"/>
    <p:sldId id="308" r:id="rId15"/>
    <p:sldId id="378" r:id="rId16"/>
    <p:sldId id="370" r:id="rId17"/>
    <p:sldId id="310" r:id="rId18"/>
    <p:sldId id="311" r:id="rId19"/>
    <p:sldId id="262" r:id="rId20"/>
    <p:sldId id="369" r:id="rId21"/>
    <p:sldId id="367" r:id="rId22"/>
    <p:sldId id="368" r:id="rId23"/>
    <p:sldId id="373" r:id="rId24"/>
    <p:sldId id="371" r:id="rId25"/>
    <p:sldId id="372" r:id="rId26"/>
    <p:sldId id="376" r:id="rId27"/>
    <p:sldId id="259" r:id="rId28"/>
    <p:sldId id="377" r:id="rId29"/>
    <p:sldId id="361" r:id="rId30"/>
    <p:sldId id="3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8"/>
    <p:restoredTop sz="94249" autoAdjust="0"/>
  </p:normalViewPr>
  <p:slideViewPr>
    <p:cSldViewPr snapToGrid="0" snapToObjects="1">
      <p:cViewPr varScale="1">
        <p:scale>
          <a:sx n="72" d="100"/>
          <a:sy n="72"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C497B8-17DE-4E19-8DA3-2837F40AD81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B2188BC-995D-49BC-91A5-87DAEF2162D0}">
      <dgm:prSet phldrT="[Text]" custT="1"/>
      <dgm:spPr>
        <a:solidFill>
          <a:schemeClr val="accent1">
            <a:lumMod val="40000"/>
            <a:lumOff val="60000"/>
          </a:schemeClr>
        </a:solidFill>
        <a:ln>
          <a:solidFill>
            <a:schemeClr val="accent1">
              <a:lumMod val="50000"/>
            </a:schemeClr>
          </a:solidFill>
        </a:ln>
      </dgm:spPr>
      <dgm:t>
        <a:bodyPr/>
        <a:lstStyle/>
        <a:p>
          <a:r>
            <a:rPr lang="en-US" sz="2000" b="1" dirty="0">
              <a:solidFill>
                <a:schemeClr val="accent1">
                  <a:lumMod val="50000"/>
                </a:schemeClr>
              </a:solidFill>
            </a:rPr>
            <a:t>1. CONSULT</a:t>
          </a:r>
        </a:p>
        <a:p>
          <a:r>
            <a:rPr lang="en-US" sz="1500" dirty="0">
              <a:solidFill>
                <a:schemeClr val="accent1">
                  <a:lumMod val="50000"/>
                </a:schemeClr>
              </a:solidFill>
            </a:rPr>
            <a:t>Hear different voices, understand problems, make connections, build buy-in and consensus</a:t>
          </a:r>
        </a:p>
      </dgm:t>
    </dgm:pt>
    <dgm:pt modelId="{7C4E5A2E-EACC-431A-A9A5-4F7AF3483F3A}" type="parTrans" cxnId="{76C682CB-86C7-479C-8928-EF7D8093D1DB}">
      <dgm:prSet/>
      <dgm:spPr/>
      <dgm:t>
        <a:bodyPr/>
        <a:lstStyle/>
        <a:p>
          <a:endParaRPr lang="en-US"/>
        </a:p>
      </dgm:t>
    </dgm:pt>
    <dgm:pt modelId="{0385B34D-625E-49BA-BB01-4108BC346067}" type="sibTrans" cxnId="{76C682CB-86C7-479C-8928-EF7D8093D1DB}">
      <dgm:prSet/>
      <dgm:spPr/>
      <dgm:t>
        <a:bodyPr/>
        <a:lstStyle/>
        <a:p>
          <a:endParaRPr lang="en-US"/>
        </a:p>
      </dgm:t>
    </dgm:pt>
    <dgm:pt modelId="{FDFBF7FD-4145-40AA-8F4B-A66806D73080}">
      <dgm:prSet phldrT="[Text]" custT="1"/>
      <dgm:spPr>
        <a:solidFill>
          <a:schemeClr val="accent4">
            <a:lumMod val="20000"/>
            <a:lumOff val="80000"/>
          </a:schemeClr>
        </a:solidFill>
        <a:ln>
          <a:solidFill>
            <a:schemeClr val="accent4"/>
          </a:solidFill>
        </a:ln>
      </dgm:spPr>
      <dgm:t>
        <a:bodyPr/>
        <a:lstStyle/>
        <a:p>
          <a:r>
            <a:rPr lang="en-US" sz="2000" b="1" dirty="0">
              <a:solidFill>
                <a:schemeClr val="accent4"/>
              </a:solidFill>
            </a:rPr>
            <a:t>2. RESEARCH</a:t>
          </a:r>
        </a:p>
        <a:p>
          <a:r>
            <a:rPr lang="en-US" sz="1600" dirty="0">
              <a:solidFill>
                <a:schemeClr val="accent4"/>
              </a:solidFill>
            </a:rPr>
            <a:t>Define priorities, develop recommendations </a:t>
          </a:r>
        </a:p>
      </dgm:t>
    </dgm:pt>
    <dgm:pt modelId="{F3D6B13D-ECB5-4DA3-8E2E-58CF8E94A10B}" type="parTrans" cxnId="{FA5AC5B8-B2B8-45E6-A869-A0CD276D4227}">
      <dgm:prSet/>
      <dgm:spPr/>
      <dgm:t>
        <a:bodyPr/>
        <a:lstStyle/>
        <a:p>
          <a:endParaRPr lang="en-US"/>
        </a:p>
      </dgm:t>
    </dgm:pt>
    <dgm:pt modelId="{23629447-3C9C-4F93-997D-C4556389C2C5}" type="sibTrans" cxnId="{FA5AC5B8-B2B8-45E6-A869-A0CD276D4227}">
      <dgm:prSet/>
      <dgm:spPr/>
      <dgm:t>
        <a:bodyPr/>
        <a:lstStyle/>
        <a:p>
          <a:endParaRPr lang="en-US"/>
        </a:p>
      </dgm:t>
    </dgm:pt>
    <dgm:pt modelId="{71C7028B-5F95-4E73-AB82-C29C3B0F658B}">
      <dgm:prSet phldrT="[Text]" custT="1"/>
      <dgm:spPr>
        <a:solidFill>
          <a:schemeClr val="accent2">
            <a:lumMod val="20000"/>
            <a:lumOff val="80000"/>
          </a:schemeClr>
        </a:solidFill>
        <a:ln>
          <a:solidFill>
            <a:schemeClr val="accent2"/>
          </a:solidFill>
        </a:ln>
      </dgm:spPr>
      <dgm:t>
        <a:bodyPr/>
        <a:lstStyle/>
        <a:p>
          <a:r>
            <a:rPr lang="en-US" sz="2000" b="1" dirty="0">
              <a:solidFill>
                <a:schemeClr val="accent2"/>
              </a:solidFill>
            </a:rPr>
            <a:t>4. ADVOCATE</a:t>
          </a:r>
        </a:p>
        <a:p>
          <a:r>
            <a:rPr lang="en-US" sz="1600" dirty="0">
              <a:solidFill>
                <a:schemeClr val="accent2"/>
              </a:solidFill>
            </a:rPr>
            <a:t>Launch the WBA, communicate and advocate.</a:t>
          </a:r>
        </a:p>
      </dgm:t>
    </dgm:pt>
    <dgm:pt modelId="{7ECF7B4A-C6EE-4718-9875-159186B29B32}" type="parTrans" cxnId="{4CAFB5E9-7794-48BE-8EF4-17D7E63D5DB9}">
      <dgm:prSet/>
      <dgm:spPr/>
      <dgm:t>
        <a:bodyPr/>
        <a:lstStyle/>
        <a:p>
          <a:endParaRPr lang="en-US"/>
        </a:p>
      </dgm:t>
    </dgm:pt>
    <dgm:pt modelId="{8879FFFB-49D2-47CA-8CA3-17CB02F1F5BD}" type="sibTrans" cxnId="{4CAFB5E9-7794-48BE-8EF4-17D7E63D5DB9}">
      <dgm:prSet/>
      <dgm:spPr/>
      <dgm:t>
        <a:bodyPr/>
        <a:lstStyle/>
        <a:p>
          <a:endParaRPr lang="en-US"/>
        </a:p>
      </dgm:t>
    </dgm:pt>
    <dgm:pt modelId="{2890234C-8A08-465B-9FFB-C83063C13041}">
      <dgm:prSet phldrT="[Text]" custT="1"/>
      <dgm:spPr>
        <a:ln>
          <a:solidFill>
            <a:schemeClr val="accent1">
              <a:lumMod val="50000"/>
            </a:schemeClr>
          </a:solidFill>
        </a:ln>
      </dgm:spPr>
      <dgm:t>
        <a:bodyPr/>
        <a:lstStyle/>
        <a:p>
          <a:r>
            <a:rPr lang="en-US" sz="2000" b="1" dirty="0"/>
            <a:t>5. MONITOR AND EVALUATE</a:t>
          </a:r>
        </a:p>
        <a:p>
          <a:r>
            <a:rPr lang="en-US" sz="1600" b="0" dirty="0"/>
            <a:t>Track steps taken toward reform, examine impact of implementation.</a:t>
          </a:r>
        </a:p>
      </dgm:t>
    </dgm:pt>
    <dgm:pt modelId="{D8C72DBA-1C45-4BF5-BC7E-A3DF24F4AA97}" type="parTrans" cxnId="{0654ABE8-A0AD-468C-9B80-B34DD14B7311}">
      <dgm:prSet/>
      <dgm:spPr/>
      <dgm:t>
        <a:bodyPr/>
        <a:lstStyle/>
        <a:p>
          <a:endParaRPr lang="en-US"/>
        </a:p>
      </dgm:t>
    </dgm:pt>
    <dgm:pt modelId="{3E472B9B-8EEA-4A39-A155-A3A91D4367DA}" type="sibTrans" cxnId="{0654ABE8-A0AD-468C-9B80-B34DD14B7311}">
      <dgm:prSet/>
      <dgm:spPr/>
      <dgm:t>
        <a:bodyPr/>
        <a:lstStyle/>
        <a:p>
          <a:endParaRPr lang="en-US"/>
        </a:p>
      </dgm:t>
    </dgm:pt>
    <dgm:pt modelId="{9919FCEE-910D-471F-8B24-C37C34FC38C7}">
      <dgm:prSet custT="1"/>
      <dgm:spPr>
        <a:solidFill>
          <a:schemeClr val="accent6">
            <a:lumMod val="20000"/>
            <a:lumOff val="80000"/>
          </a:schemeClr>
        </a:solidFill>
        <a:ln>
          <a:solidFill>
            <a:schemeClr val="accent6"/>
          </a:solidFill>
        </a:ln>
      </dgm:spPr>
      <dgm:t>
        <a:bodyPr/>
        <a:lstStyle/>
        <a:p>
          <a:r>
            <a:rPr lang="en-US" sz="2000" b="1" dirty="0">
              <a:solidFill>
                <a:schemeClr val="accent6"/>
              </a:solidFill>
            </a:rPr>
            <a:t>3. DEVELOP THE NBA</a:t>
          </a:r>
        </a:p>
        <a:p>
          <a:r>
            <a:rPr lang="en-US" sz="1600" b="0" dirty="0">
              <a:solidFill>
                <a:schemeClr val="accent6"/>
              </a:solidFill>
            </a:rPr>
            <a:t>Create a clear roadmap of reforms.</a:t>
          </a:r>
          <a:r>
            <a:rPr lang="en-US" sz="1600" b="1" dirty="0">
              <a:solidFill>
                <a:schemeClr val="accent6"/>
              </a:solidFill>
            </a:rPr>
            <a:t> </a:t>
          </a:r>
        </a:p>
      </dgm:t>
    </dgm:pt>
    <dgm:pt modelId="{0296609D-8636-4FF4-98C7-0381A4DA8816}" type="parTrans" cxnId="{0FE87441-8590-4FD4-99AB-7A084600031B}">
      <dgm:prSet/>
      <dgm:spPr/>
      <dgm:t>
        <a:bodyPr/>
        <a:lstStyle/>
        <a:p>
          <a:endParaRPr lang="en-US"/>
        </a:p>
      </dgm:t>
    </dgm:pt>
    <dgm:pt modelId="{B9D36628-C609-4CC7-BDA1-5D9AF6B88A59}" type="sibTrans" cxnId="{0FE87441-8590-4FD4-99AB-7A084600031B}">
      <dgm:prSet/>
      <dgm:spPr/>
      <dgm:t>
        <a:bodyPr/>
        <a:lstStyle/>
        <a:p>
          <a:endParaRPr lang="en-US"/>
        </a:p>
      </dgm:t>
    </dgm:pt>
    <dgm:pt modelId="{2087B0A4-39C7-44CB-9CEA-B4F6B76D1D72}" type="pres">
      <dgm:prSet presAssocID="{FBC497B8-17DE-4E19-8DA3-2837F40AD81F}" presName="cycle" presStyleCnt="0">
        <dgm:presLayoutVars>
          <dgm:dir/>
          <dgm:resizeHandles val="exact"/>
        </dgm:presLayoutVars>
      </dgm:prSet>
      <dgm:spPr/>
    </dgm:pt>
    <dgm:pt modelId="{746939DA-ADDF-43E0-90BD-6EFF3FF440AC}" type="pres">
      <dgm:prSet presAssocID="{CB2188BC-995D-49BC-91A5-87DAEF2162D0}" presName="node" presStyleLbl="node1" presStyleIdx="0" presStyleCnt="5" custScaleX="128788" custScaleY="166655">
        <dgm:presLayoutVars>
          <dgm:bulletEnabled val="1"/>
        </dgm:presLayoutVars>
      </dgm:prSet>
      <dgm:spPr/>
    </dgm:pt>
    <dgm:pt modelId="{F6BA6B84-B210-4CC8-9EF9-E7A3F3C204F4}" type="pres">
      <dgm:prSet presAssocID="{CB2188BC-995D-49BC-91A5-87DAEF2162D0}" presName="spNode" presStyleCnt="0"/>
      <dgm:spPr/>
    </dgm:pt>
    <dgm:pt modelId="{8F8DF702-093C-45EF-B6C1-73330A05A1A1}" type="pres">
      <dgm:prSet presAssocID="{0385B34D-625E-49BA-BB01-4108BC346067}" presName="sibTrans" presStyleLbl="sibTrans1D1" presStyleIdx="0" presStyleCnt="5"/>
      <dgm:spPr/>
    </dgm:pt>
    <dgm:pt modelId="{D4E40AD3-11AE-4873-9C7A-272CCC09BD1E}" type="pres">
      <dgm:prSet presAssocID="{FDFBF7FD-4145-40AA-8F4B-A66806D73080}" presName="node" presStyleLbl="node1" presStyleIdx="1" presStyleCnt="5" custScaleX="128788" custScaleY="166655" custRadScaleRad="97998" custRadScaleInc="24198">
        <dgm:presLayoutVars>
          <dgm:bulletEnabled val="1"/>
        </dgm:presLayoutVars>
      </dgm:prSet>
      <dgm:spPr/>
    </dgm:pt>
    <dgm:pt modelId="{6427C7F9-3E54-40CD-8B3D-3CFB28A19DAA}" type="pres">
      <dgm:prSet presAssocID="{FDFBF7FD-4145-40AA-8F4B-A66806D73080}" presName="spNode" presStyleCnt="0"/>
      <dgm:spPr/>
    </dgm:pt>
    <dgm:pt modelId="{B34DEF16-2A0C-417F-83F7-2C460CCDA876}" type="pres">
      <dgm:prSet presAssocID="{23629447-3C9C-4F93-997D-C4556389C2C5}" presName="sibTrans" presStyleLbl="sibTrans1D1" presStyleIdx="1" presStyleCnt="5"/>
      <dgm:spPr/>
    </dgm:pt>
    <dgm:pt modelId="{9E4A6BAB-1625-48B9-AFB8-BC3B6446776B}" type="pres">
      <dgm:prSet presAssocID="{9919FCEE-910D-471F-8B24-C37C34FC38C7}" presName="node" presStyleLbl="node1" presStyleIdx="2" presStyleCnt="5" custScaleX="128788" custScaleY="166655">
        <dgm:presLayoutVars>
          <dgm:bulletEnabled val="1"/>
        </dgm:presLayoutVars>
      </dgm:prSet>
      <dgm:spPr/>
    </dgm:pt>
    <dgm:pt modelId="{C065513A-8CEF-42D7-A8BA-1B3B429AC177}" type="pres">
      <dgm:prSet presAssocID="{9919FCEE-910D-471F-8B24-C37C34FC38C7}" presName="spNode" presStyleCnt="0"/>
      <dgm:spPr/>
    </dgm:pt>
    <dgm:pt modelId="{0806E963-C521-4C3F-BB3E-1FDC3A26B5A6}" type="pres">
      <dgm:prSet presAssocID="{B9D36628-C609-4CC7-BDA1-5D9AF6B88A59}" presName="sibTrans" presStyleLbl="sibTrans1D1" presStyleIdx="2" presStyleCnt="5"/>
      <dgm:spPr/>
    </dgm:pt>
    <dgm:pt modelId="{5282EF3C-E34B-4F2A-ADE9-17CAC0C01EC0}" type="pres">
      <dgm:prSet presAssocID="{71C7028B-5F95-4E73-AB82-C29C3B0F658B}" presName="node" presStyleLbl="node1" presStyleIdx="3" presStyleCnt="5" custScaleX="128788" custScaleY="166655">
        <dgm:presLayoutVars>
          <dgm:bulletEnabled val="1"/>
        </dgm:presLayoutVars>
      </dgm:prSet>
      <dgm:spPr/>
    </dgm:pt>
    <dgm:pt modelId="{7700E2C4-FC9C-448B-9736-8C4402F7981A}" type="pres">
      <dgm:prSet presAssocID="{71C7028B-5F95-4E73-AB82-C29C3B0F658B}" presName="spNode" presStyleCnt="0"/>
      <dgm:spPr/>
    </dgm:pt>
    <dgm:pt modelId="{FD2048D7-3918-4644-BBB5-B8FED08499EF}" type="pres">
      <dgm:prSet presAssocID="{8879FFFB-49D2-47CA-8CA3-17CB02F1F5BD}" presName="sibTrans" presStyleLbl="sibTrans1D1" presStyleIdx="3" presStyleCnt="5"/>
      <dgm:spPr/>
    </dgm:pt>
    <dgm:pt modelId="{A4DC6B24-FCE1-4220-9A34-04430525496D}" type="pres">
      <dgm:prSet presAssocID="{2890234C-8A08-465B-9FFB-C83063C13041}" presName="node" presStyleLbl="node1" presStyleIdx="4" presStyleCnt="5" custScaleX="128788" custScaleY="166655" custRadScaleRad="96385" custRadScaleInc="-26778">
        <dgm:presLayoutVars>
          <dgm:bulletEnabled val="1"/>
        </dgm:presLayoutVars>
      </dgm:prSet>
      <dgm:spPr/>
    </dgm:pt>
    <dgm:pt modelId="{5AF2B50A-4383-4439-932F-58BD21CAE892}" type="pres">
      <dgm:prSet presAssocID="{2890234C-8A08-465B-9FFB-C83063C13041}" presName="spNode" presStyleCnt="0"/>
      <dgm:spPr/>
    </dgm:pt>
    <dgm:pt modelId="{8E916A55-F360-48E4-8E04-A8A86007F909}" type="pres">
      <dgm:prSet presAssocID="{3E472B9B-8EEA-4A39-A155-A3A91D4367DA}" presName="sibTrans" presStyleLbl="sibTrans1D1" presStyleIdx="4" presStyleCnt="5"/>
      <dgm:spPr/>
    </dgm:pt>
  </dgm:ptLst>
  <dgm:cxnLst>
    <dgm:cxn modelId="{933FD905-D8C8-4FCF-AA99-A35A23D22F67}" type="presOf" srcId="{0385B34D-625E-49BA-BB01-4108BC346067}" destId="{8F8DF702-093C-45EF-B6C1-73330A05A1A1}" srcOrd="0" destOrd="0" presId="urn:microsoft.com/office/officeart/2005/8/layout/cycle6"/>
    <dgm:cxn modelId="{8CEC3A32-4357-423B-964E-198683268F0A}" type="presOf" srcId="{3E472B9B-8EEA-4A39-A155-A3A91D4367DA}" destId="{8E916A55-F360-48E4-8E04-A8A86007F909}" srcOrd="0" destOrd="0" presId="urn:microsoft.com/office/officeart/2005/8/layout/cycle6"/>
    <dgm:cxn modelId="{A9658C5F-763D-4D5A-A77E-781EAE4A0D5D}" type="presOf" srcId="{9919FCEE-910D-471F-8B24-C37C34FC38C7}" destId="{9E4A6BAB-1625-48B9-AFB8-BC3B6446776B}" srcOrd="0" destOrd="0" presId="urn:microsoft.com/office/officeart/2005/8/layout/cycle6"/>
    <dgm:cxn modelId="{0FE87441-8590-4FD4-99AB-7A084600031B}" srcId="{FBC497B8-17DE-4E19-8DA3-2837F40AD81F}" destId="{9919FCEE-910D-471F-8B24-C37C34FC38C7}" srcOrd="2" destOrd="0" parTransId="{0296609D-8636-4FF4-98C7-0381A4DA8816}" sibTransId="{B9D36628-C609-4CC7-BDA1-5D9AF6B88A59}"/>
    <dgm:cxn modelId="{7B18E876-B3D2-4132-9FED-F3A0DED880AE}" type="presOf" srcId="{2890234C-8A08-465B-9FFB-C83063C13041}" destId="{A4DC6B24-FCE1-4220-9A34-04430525496D}" srcOrd="0" destOrd="0" presId="urn:microsoft.com/office/officeart/2005/8/layout/cycle6"/>
    <dgm:cxn modelId="{8E87B587-5342-4F6F-942C-9E348F1B3C69}" type="presOf" srcId="{8879FFFB-49D2-47CA-8CA3-17CB02F1F5BD}" destId="{FD2048D7-3918-4644-BBB5-B8FED08499EF}" srcOrd="0" destOrd="0" presId="urn:microsoft.com/office/officeart/2005/8/layout/cycle6"/>
    <dgm:cxn modelId="{0F145B8F-144A-40DA-98E0-DE2437D0CA02}" type="presOf" srcId="{23629447-3C9C-4F93-997D-C4556389C2C5}" destId="{B34DEF16-2A0C-417F-83F7-2C460CCDA876}" srcOrd="0" destOrd="0" presId="urn:microsoft.com/office/officeart/2005/8/layout/cycle6"/>
    <dgm:cxn modelId="{79FCF594-7AE5-4AC1-BEFE-3185D9A1F48F}" type="presOf" srcId="{FBC497B8-17DE-4E19-8DA3-2837F40AD81F}" destId="{2087B0A4-39C7-44CB-9CEA-B4F6B76D1D72}" srcOrd="0" destOrd="0" presId="urn:microsoft.com/office/officeart/2005/8/layout/cycle6"/>
    <dgm:cxn modelId="{FA5AC5B8-B2B8-45E6-A869-A0CD276D4227}" srcId="{FBC497B8-17DE-4E19-8DA3-2837F40AD81F}" destId="{FDFBF7FD-4145-40AA-8F4B-A66806D73080}" srcOrd="1" destOrd="0" parTransId="{F3D6B13D-ECB5-4DA3-8E2E-58CF8E94A10B}" sibTransId="{23629447-3C9C-4F93-997D-C4556389C2C5}"/>
    <dgm:cxn modelId="{76C682CB-86C7-479C-8928-EF7D8093D1DB}" srcId="{FBC497B8-17DE-4E19-8DA3-2837F40AD81F}" destId="{CB2188BC-995D-49BC-91A5-87DAEF2162D0}" srcOrd="0" destOrd="0" parTransId="{7C4E5A2E-EACC-431A-A9A5-4F7AF3483F3A}" sibTransId="{0385B34D-625E-49BA-BB01-4108BC346067}"/>
    <dgm:cxn modelId="{2FBB5ECE-6EA0-42F1-A67F-9CAE2454E36E}" type="presOf" srcId="{B9D36628-C609-4CC7-BDA1-5D9AF6B88A59}" destId="{0806E963-C521-4C3F-BB3E-1FDC3A26B5A6}" srcOrd="0" destOrd="0" presId="urn:microsoft.com/office/officeart/2005/8/layout/cycle6"/>
    <dgm:cxn modelId="{E3E09ED3-11FA-44F1-ABC1-6E0750379E10}" type="presOf" srcId="{FDFBF7FD-4145-40AA-8F4B-A66806D73080}" destId="{D4E40AD3-11AE-4873-9C7A-272CCC09BD1E}" srcOrd="0" destOrd="0" presId="urn:microsoft.com/office/officeart/2005/8/layout/cycle6"/>
    <dgm:cxn modelId="{3A66E0DB-AFF9-4BC7-8BF0-CE77B8DC17AD}" type="presOf" srcId="{CB2188BC-995D-49BC-91A5-87DAEF2162D0}" destId="{746939DA-ADDF-43E0-90BD-6EFF3FF440AC}" srcOrd="0" destOrd="0" presId="urn:microsoft.com/office/officeart/2005/8/layout/cycle6"/>
    <dgm:cxn modelId="{ACA6B9DC-E411-4E13-B7C3-F1EC22CEA637}" type="presOf" srcId="{71C7028B-5F95-4E73-AB82-C29C3B0F658B}" destId="{5282EF3C-E34B-4F2A-ADE9-17CAC0C01EC0}" srcOrd="0" destOrd="0" presId="urn:microsoft.com/office/officeart/2005/8/layout/cycle6"/>
    <dgm:cxn modelId="{0654ABE8-A0AD-468C-9B80-B34DD14B7311}" srcId="{FBC497B8-17DE-4E19-8DA3-2837F40AD81F}" destId="{2890234C-8A08-465B-9FFB-C83063C13041}" srcOrd="4" destOrd="0" parTransId="{D8C72DBA-1C45-4BF5-BC7E-A3DF24F4AA97}" sibTransId="{3E472B9B-8EEA-4A39-A155-A3A91D4367DA}"/>
    <dgm:cxn modelId="{4CAFB5E9-7794-48BE-8EF4-17D7E63D5DB9}" srcId="{FBC497B8-17DE-4E19-8DA3-2837F40AD81F}" destId="{71C7028B-5F95-4E73-AB82-C29C3B0F658B}" srcOrd="3" destOrd="0" parTransId="{7ECF7B4A-C6EE-4718-9875-159186B29B32}" sibTransId="{8879FFFB-49D2-47CA-8CA3-17CB02F1F5BD}"/>
    <dgm:cxn modelId="{BCB70FAE-A9FB-4AFB-87C0-7502C1A4DBDC}" type="presParOf" srcId="{2087B0A4-39C7-44CB-9CEA-B4F6B76D1D72}" destId="{746939DA-ADDF-43E0-90BD-6EFF3FF440AC}" srcOrd="0" destOrd="0" presId="urn:microsoft.com/office/officeart/2005/8/layout/cycle6"/>
    <dgm:cxn modelId="{C2BF52F5-6CCC-43F3-8600-2DDC5FF8E453}" type="presParOf" srcId="{2087B0A4-39C7-44CB-9CEA-B4F6B76D1D72}" destId="{F6BA6B84-B210-4CC8-9EF9-E7A3F3C204F4}" srcOrd="1" destOrd="0" presId="urn:microsoft.com/office/officeart/2005/8/layout/cycle6"/>
    <dgm:cxn modelId="{B3D194A3-9E4C-4CFA-9ED3-AF6B48371ABA}" type="presParOf" srcId="{2087B0A4-39C7-44CB-9CEA-B4F6B76D1D72}" destId="{8F8DF702-093C-45EF-B6C1-73330A05A1A1}" srcOrd="2" destOrd="0" presId="urn:microsoft.com/office/officeart/2005/8/layout/cycle6"/>
    <dgm:cxn modelId="{9249F88B-771F-4160-8DF8-8FDF256CF74E}" type="presParOf" srcId="{2087B0A4-39C7-44CB-9CEA-B4F6B76D1D72}" destId="{D4E40AD3-11AE-4873-9C7A-272CCC09BD1E}" srcOrd="3" destOrd="0" presId="urn:microsoft.com/office/officeart/2005/8/layout/cycle6"/>
    <dgm:cxn modelId="{BCA37321-3BAB-40C3-BD02-6F5D1B1B6726}" type="presParOf" srcId="{2087B0A4-39C7-44CB-9CEA-B4F6B76D1D72}" destId="{6427C7F9-3E54-40CD-8B3D-3CFB28A19DAA}" srcOrd="4" destOrd="0" presId="urn:microsoft.com/office/officeart/2005/8/layout/cycle6"/>
    <dgm:cxn modelId="{51FDC153-80BA-420E-8AF2-9F37C39FB1FB}" type="presParOf" srcId="{2087B0A4-39C7-44CB-9CEA-B4F6B76D1D72}" destId="{B34DEF16-2A0C-417F-83F7-2C460CCDA876}" srcOrd="5" destOrd="0" presId="urn:microsoft.com/office/officeart/2005/8/layout/cycle6"/>
    <dgm:cxn modelId="{0FFD2A3E-8171-44CC-B0DE-3F208D0C2557}" type="presParOf" srcId="{2087B0A4-39C7-44CB-9CEA-B4F6B76D1D72}" destId="{9E4A6BAB-1625-48B9-AFB8-BC3B6446776B}" srcOrd="6" destOrd="0" presId="urn:microsoft.com/office/officeart/2005/8/layout/cycle6"/>
    <dgm:cxn modelId="{6935C4C5-EFE3-4733-9A57-F20DAA8EBC2E}" type="presParOf" srcId="{2087B0A4-39C7-44CB-9CEA-B4F6B76D1D72}" destId="{C065513A-8CEF-42D7-A8BA-1B3B429AC177}" srcOrd="7" destOrd="0" presId="urn:microsoft.com/office/officeart/2005/8/layout/cycle6"/>
    <dgm:cxn modelId="{399696B0-15DB-4D66-B48B-2F5C9B158CE6}" type="presParOf" srcId="{2087B0A4-39C7-44CB-9CEA-B4F6B76D1D72}" destId="{0806E963-C521-4C3F-BB3E-1FDC3A26B5A6}" srcOrd="8" destOrd="0" presId="urn:microsoft.com/office/officeart/2005/8/layout/cycle6"/>
    <dgm:cxn modelId="{049C0914-984C-4BE8-8D47-A21F9ABE1E33}" type="presParOf" srcId="{2087B0A4-39C7-44CB-9CEA-B4F6B76D1D72}" destId="{5282EF3C-E34B-4F2A-ADE9-17CAC0C01EC0}" srcOrd="9" destOrd="0" presId="urn:microsoft.com/office/officeart/2005/8/layout/cycle6"/>
    <dgm:cxn modelId="{3ADB2DF1-E624-41B5-877E-D87ACF0E6BBB}" type="presParOf" srcId="{2087B0A4-39C7-44CB-9CEA-B4F6B76D1D72}" destId="{7700E2C4-FC9C-448B-9736-8C4402F7981A}" srcOrd="10" destOrd="0" presId="urn:microsoft.com/office/officeart/2005/8/layout/cycle6"/>
    <dgm:cxn modelId="{6AB4270D-E406-4172-8883-CDB61928B5C9}" type="presParOf" srcId="{2087B0A4-39C7-44CB-9CEA-B4F6B76D1D72}" destId="{FD2048D7-3918-4644-BBB5-B8FED08499EF}" srcOrd="11" destOrd="0" presId="urn:microsoft.com/office/officeart/2005/8/layout/cycle6"/>
    <dgm:cxn modelId="{55D5A0C2-8234-44AA-AFF6-6F27F9628594}" type="presParOf" srcId="{2087B0A4-39C7-44CB-9CEA-B4F6B76D1D72}" destId="{A4DC6B24-FCE1-4220-9A34-04430525496D}" srcOrd="12" destOrd="0" presId="urn:microsoft.com/office/officeart/2005/8/layout/cycle6"/>
    <dgm:cxn modelId="{57F89ADC-B9B5-439A-AD71-A97E77AE9BD0}" type="presParOf" srcId="{2087B0A4-39C7-44CB-9CEA-B4F6B76D1D72}" destId="{5AF2B50A-4383-4439-932F-58BD21CAE892}" srcOrd="13" destOrd="0" presId="urn:microsoft.com/office/officeart/2005/8/layout/cycle6"/>
    <dgm:cxn modelId="{66FF9A15-797E-407E-BE24-51D569A505CF}" type="presParOf" srcId="{2087B0A4-39C7-44CB-9CEA-B4F6B76D1D72}" destId="{8E916A55-F360-48E4-8E04-A8A86007F909}"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939DA-ADDF-43E0-90BD-6EFF3FF440AC}">
      <dsp:nvSpPr>
        <dsp:cNvPr id="0" name=""/>
        <dsp:cNvSpPr/>
      </dsp:nvSpPr>
      <dsp:spPr>
        <a:xfrm>
          <a:off x="2934550" y="-323227"/>
          <a:ext cx="2147582" cy="1806367"/>
        </a:xfrm>
        <a:prstGeom prst="roundRect">
          <a:avLst/>
        </a:prstGeom>
        <a:solidFill>
          <a:schemeClr val="accent1">
            <a:lumMod val="40000"/>
            <a:lumOff val="6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50000"/>
                </a:schemeClr>
              </a:solidFill>
            </a:rPr>
            <a:t>1. CONSULT</a:t>
          </a:r>
        </a:p>
        <a:p>
          <a:pPr marL="0" lvl="0" indent="0" algn="ctr" defTabSz="889000">
            <a:lnSpc>
              <a:spcPct val="90000"/>
            </a:lnSpc>
            <a:spcBef>
              <a:spcPct val="0"/>
            </a:spcBef>
            <a:spcAft>
              <a:spcPct val="35000"/>
            </a:spcAft>
            <a:buNone/>
          </a:pPr>
          <a:r>
            <a:rPr lang="en-US" sz="1500" kern="1200" dirty="0">
              <a:solidFill>
                <a:schemeClr val="accent1">
                  <a:lumMod val="50000"/>
                </a:schemeClr>
              </a:solidFill>
            </a:rPr>
            <a:t>Hear different voices, understand problems, make connections, build buy-in and consensus</a:t>
          </a:r>
        </a:p>
      </dsp:txBody>
      <dsp:txXfrm>
        <a:off x="3022730" y="-235047"/>
        <a:ext cx="1971222" cy="1630007"/>
      </dsp:txXfrm>
    </dsp:sp>
    <dsp:sp modelId="{8F8DF702-093C-45EF-B6C1-73330A05A1A1}">
      <dsp:nvSpPr>
        <dsp:cNvPr id="0" name=""/>
        <dsp:cNvSpPr/>
      </dsp:nvSpPr>
      <dsp:spPr>
        <a:xfrm>
          <a:off x="1735655" y="516165"/>
          <a:ext cx="4335653" cy="4335653"/>
        </a:xfrm>
        <a:custGeom>
          <a:avLst/>
          <a:gdLst/>
          <a:ahLst/>
          <a:cxnLst/>
          <a:rect l="0" t="0" r="0" b="0"/>
          <a:pathLst>
            <a:path>
              <a:moveTo>
                <a:pt x="3352979" y="352644"/>
              </a:moveTo>
              <a:arcTo wR="2167826" hR="2167826" stAng="18188458" swAng="121201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40AD3-11AE-4873-9C7A-272CCC09BD1E}">
      <dsp:nvSpPr>
        <dsp:cNvPr id="0" name=""/>
        <dsp:cNvSpPr/>
      </dsp:nvSpPr>
      <dsp:spPr>
        <a:xfrm>
          <a:off x="5011057" y="1395927"/>
          <a:ext cx="2147582" cy="1806367"/>
        </a:xfrm>
        <a:prstGeom prst="roundRect">
          <a:avLst/>
        </a:prstGeom>
        <a:solidFill>
          <a:schemeClr val="accent4">
            <a:lumMod val="20000"/>
            <a:lumOff val="80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4"/>
              </a:solidFill>
            </a:rPr>
            <a:t>2. RESEARCH</a:t>
          </a:r>
        </a:p>
        <a:p>
          <a:pPr marL="0" lvl="0" indent="0" algn="ctr" defTabSz="889000">
            <a:lnSpc>
              <a:spcPct val="90000"/>
            </a:lnSpc>
            <a:spcBef>
              <a:spcPct val="0"/>
            </a:spcBef>
            <a:spcAft>
              <a:spcPct val="35000"/>
            </a:spcAft>
            <a:buNone/>
          </a:pPr>
          <a:r>
            <a:rPr lang="en-US" sz="1600" kern="1200" dirty="0">
              <a:solidFill>
                <a:schemeClr val="accent4"/>
              </a:solidFill>
            </a:rPr>
            <a:t>Define priorities, develop recommendations </a:t>
          </a:r>
        </a:p>
      </dsp:txBody>
      <dsp:txXfrm>
        <a:off x="5099237" y="1484107"/>
        <a:ext cx="1971222" cy="1630007"/>
      </dsp:txXfrm>
    </dsp:sp>
    <dsp:sp modelId="{B34DEF16-2A0C-417F-83F7-2C460CCDA876}">
      <dsp:nvSpPr>
        <dsp:cNvPr id="0" name=""/>
        <dsp:cNvSpPr/>
      </dsp:nvSpPr>
      <dsp:spPr>
        <a:xfrm>
          <a:off x="1760780" y="798736"/>
          <a:ext cx="4335653" cy="4335653"/>
        </a:xfrm>
        <a:custGeom>
          <a:avLst/>
          <a:gdLst/>
          <a:ahLst/>
          <a:cxnLst/>
          <a:rect l="0" t="0" r="0" b="0"/>
          <a:pathLst>
            <a:path>
              <a:moveTo>
                <a:pt x="4322354" y="2407577"/>
              </a:moveTo>
              <a:arcTo wR="2167826" hR="2167826" stAng="380977" swAng="62935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4A6BAB-1625-48B9-AFB8-BC3B6446776B}">
      <dsp:nvSpPr>
        <dsp:cNvPr id="0" name=""/>
        <dsp:cNvSpPr/>
      </dsp:nvSpPr>
      <dsp:spPr>
        <a:xfrm>
          <a:off x="4208766" y="3598407"/>
          <a:ext cx="2147582" cy="1806367"/>
        </a:xfrm>
        <a:prstGeom prst="roundRect">
          <a:avLst/>
        </a:prstGeom>
        <a:solidFill>
          <a:schemeClr val="accent6">
            <a:lumMod val="20000"/>
            <a:lumOff val="8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6"/>
              </a:solidFill>
            </a:rPr>
            <a:t>3. DEVELOP THE NBA</a:t>
          </a:r>
        </a:p>
        <a:p>
          <a:pPr marL="0" lvl="0" indent="0" algn="ctr" defTabSz="889000">
            <a:lnSpc>
              <a:spcPct val="90000"/>
            </a:lnSpc>
            <a:spcBef>
              <a:spcPct val="0"/>
            </a:spcBef>
            <a:spcAft>
              <a:spcPct val="35000"/>
            </a:spcAft>
            <a:buNone/>
          </a:pPr>
          <a:r>
            <a:rPr lang="en-US" sz="1600" b="0" kern="1200" dirty="0">
              <a:solidFill>
                <a:schemeClr val="accent6"/>
              </a:solidFill>
            </a:rPr>
            <a:t>Create a clear roadmap of reforms.</a:t>
          </a:r>
          <a:r>
            <a:rPr lang="en-US" sz="1600" b="1" kern="1200" dirty="0">
              <a:solidFill>
                <a:schemeClr val="accent6"/>
              </a:solidFill>
            </a:rPr>
            <a:t> </a:t>
          </a:r>
        </a:p>
      </dsp:txBody>
      <dsp:txXfrm>
        <a:off x="4296946" y="3686587"/>
        <a:ext cx="1971222" cy="1630007"/>
      </dsp:txXfrm>
    </dsp:sp>
    <dsp:sp modelId="{0806E963-C521-4C3F-BB3E-1FDC3A26B5A6}">
      <dsp:nvSpPr>
        <dsp:cNvPr id="0" name=""/>
        <dsp:cNvSpPr/>
      </dsp:nvSpPr>
      <dsp:spPr>
        <a:xfrm>
          <a:off x="1840514" y="579955"/>
          <a:ext cx="4335653" cy="4335653"/>
        </a:xfrm>
        <a:custGeom>
          <a:avLst/>
          <a:gdLst/>
          <a:ahLst/>
          <a:cxnLst/>
          <a:rect l="0" t="0" r="0" b="0"/>
          <a:pathLst>
            <a:path>
              <a:moveTo>
                <a:pt x="2364260" y="4326735"/>
              </a:moveTo>
              <a:arcTo wR="2167826" hR="2167826" stAng="5088067" swAng="6238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82EF3C-E34B-4F2A-ADE9-17CAC0C01EC0}">
      <dsp:nvSpPr>
        <dsp:cNvPr id="0" name=""/>
        <dsp:cNvSpPr/>
      </dsp:nvSpPr>
      <dsp:spPr>
        <a:xfrm>
          <a:off x="1660334" y="3598407"/>
          <a:ext cx="2147582" cy="1806367"/>
        </a:xfrm>
        <a:prstGeom prst="roundRect">
          <a:avLst/>
        </a:prstGeom>
        <a:solidFill>
          <a:schemeClr val="accent2">
            <a:lumMod val="20000"/>
            <a:lumOff val="8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rPr>
            <a:t>4. ADVOCATE</a:t>
          </a:r>
        </a:p>
        <a:p>
          <a:pPr marL="0" lvl="0" indent="0" algn="ctr" defTabSz="889000">
            <a:lnSpc>
              <a:spcPct val="90000"/>
            </a:lnSpc>
            <a:spcBef>
              <a:spcPct val="0"/>
            </a:spcBef>
            <a:spcAft>
              <a:spcPct val="35000"/>
            </a:spcAft>
            <a:buNone/>
          </a:pPr>
          <a:r>
            <a:rPr lang="en-US" sz="1600" kern="1200" dirty="0">
              <a:solidFill>
                <a:schemeClr val="accent2"/>
              </a:solidFill>
            </a:rPr>
            <a:t>Launch the WBA, communicate and advocate.</a:t>
          </a:r>
        </a:p>
      </dsp:txBody>
      <dsp:txXfrm>
        <a:off x="1748514" y="3686587"/>
        <a:ext cx="1971222" cy="1630007"/>
      </dsp:txXfrm>
    </dsp:sp>
    <dsp:sp modelId="{FD2048D7-3918-4644-BBB5-B8FED08499EF}">
      <dsp:nvSpPr>
        <dsp:cNvPr id="0" name=""/>
        <dsp:cNvSpPr/>
      </dsp:nvSpPr>
      <dsp:spPr>
        <a:xfrm>
          <a:off x="1975279" y="1020739"/>
          <a:ext cx="4335653" cy="4335653"/>
        </a:xfrm>
        <a:custGeom>
          <a:avLst/>
          <a:gdLst/>
          <a:ahLst/>
          <a:cxnLst/>
          <a:rect l="0" t="0" r="0" b="0"/>
          <a:pathLst>
            <a:path>
              <a:moveTo>
                <a:pt x="38400" y="2574047"/>
              </a:moveTo>
              <a:arcTo wR="2167826" hR="2167826" stAng="10151983" swAng="57364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4DC6B24-FCE1-4220-9A34-04430525496D}">
      <dsp:nvSpPr>
        <dsp:cNvPr id="0" name=""/>
        <dsp:cNvSpPr/>
      </dsp:nvSpPr>
      <dsp:spPr>
        <a:xfrm>
          <a:off x="887571" y="1425409"/>
          <a:ext cx="2147582" cy="1806367"/>
        </a:xfrm>
        <a:prstGeom prst="roundRect">
          <a:avLst/>
        </a:prstGeom>
        <a:solidFill>
          <a:schemeClr val="accent1">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AND EVALUATE</a:t>
          </a:r>
        </a:p>
        <a:p>
          <a:pPr marL="0" lvl="0" indent="0" algn="ctr" defTabSz="889000">
            <a:lnSpc>
              <a:spcPct val="90000"/>
            </a:lnSpc>
            <a:spcBef>
              <a:spcPct val="0"/>
            </a:spcBef>
            <a:spcAft>
              <a:spcPct val="35000"/>
            </a:spcAft>
            <a:buNone/>
          </a:pPr>
          <a:r>
            <a:rPr lang="en-US" sz="1600" b="0" kern="1200" dirty="0"/>
            <a:t>Track steps taken toward reform, examine impact of implementation.</a:t>
          </a:r>
        </a:p>
      </dsp:txBody>
      <dsp:txXfrm>
        <a:off x="975751" y="1513589"/>
        <a:ext cx="1971222" cy="1630007"/>
      </dsp:txXfrm>
    </dsp:sp>
    <dsp:sp modelId="{8E916A55-F360-48E4-8E04-A8A86007F909}">
      <dsp:nvSpPr>
        <dsp:cNvPr id="0" name=""/>
        <dsp:cNvSpPr/>
      </dsp:nvSpPr>
      <dsp:spPr>
        <a:xfrm>
          <a:off x="2025346" y="461788"/>
          <a:ext cx="4335653" cy="4335653"/>
        </a:xfrm>
        <a:custGeom>
          <a:avLst/>
          <a:gdLst/>
          <a:ahLst/>
          <a:cxnLst/>
          <a:rect l="0" t="0" r="0" b="0"/>
          <a:pathLst>
            <a:path>
              <a:moveTo>
                <a:pt x="369580" y="957131"/>
              </a:moveTo>
              <a:arcTo wR="2167826" hR="2167826" stAng="12837058" swAng="122102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124E3-2D45-4DB3-A20F-4C07A896FB3E}" type="datetimeFigureOut">
              <a:rPr lang="en-US" smtClean="0"/>
              <a:t>2/23/2020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88F4C-6876-4BA1-BA5F-EB658E7C2BD8}" type="slidenum">
              <a:rPr lang="en-US" smtClean="0"/>
              <a:t>‹#›</a:t>
            </a:fld>
            <a:endParaRPr lang="en-US"/>
          </a:p>
        </p:txBody>
      </p:sp>
    </p:spTree>
    <p:extLst>
      <p:ext uri="{BB962C8B-B14F-4D97-AF65-F5344CB8AC3E}">
        <p14:creationId xmlns:p14="http://schemas.microsoft.com/office/powerpoint/2010/main" val="2148011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sectoral, provincial, regional</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6</a:t>
            </a:fld>
            <a:endParaRPr lang="en-US"/>
          </a:p>
        </p:txBody>
      </p:sp>
    </p:spTree>
    <p:extLst>
      <p:ext uri="{BB962C8B-B14F-4D97-AF65-F5344CB8AC3E}">
        <p14:creationId xmlns:p14="http://schemas.microsoft.com/office/powerpoint/2010/main" val="93723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assistance from CIPE, the BWCCI was founded in 2001 by </a:t>
            </a:r>
            <a:r>
              <a:rPr lang="en-US" dirty="0" err="1"/>
              <a:t>Selima</a:t>
            </a:r>
            <a:r>
              <a:rPr lang="en-US" dirty="0"/>
              <a:t> Ahmad. BWCCI’s services now include business development, administrative support, and trade promotion. BWCCI now has over 3,500 members in several national branches. </a:t>
            </a:r>
          </a:p>
          <a:p>
            <a:pPr marL="171450" indent="-171450">
              <a:buFontTx/>
              <a:buChar char="-"/>
            </a:pPr>
            <a:r>
              <a:rPr lang="en-US" dirty="0"/>
              <a:t>In addition to these accomplishments, in 2009 the BWCCI developed Bangladesh’s first Women’s National Business Agenda (WNBA). </a:t>
            </a:r>
          </a:p>
          <a:p>
            <a:pPr marL="628650" lvl="1" indent="-171450">
              <a:buFontTx/>
              <a:buChar char="-"/>
            </a:pPr>
            <a:r>
              <a:rPr lang="en-US" dirty="0"/>
              <a:t>First, BWCCI conducted a baseline assessment on women entrepreneurs in Bangladesh to serve as starting point for policy recommendations. </a:t>
            </a:r>
          </a:p>
          <a:p>
            <a:pPr marL="628650" lvl="1" indent="-171450">
              <a:buFontTx/>
              <a:buChar char="-"/>
            </a:pPr>
            <a:r>
              <a:rPr lang="en-US" dirty="0"/>
              <a:t>Next, BWCCI held 32 advocacy meetings at the local and national levels. This included meetings with national government bodies, chambers of commerce, deputy commissioner offices, the media, think tanks, and NGOs. </a:t>
            </a:r>
          </a:p>
          <a:p>
            <a:pPr marL="628650" lvl="1" indent="-171450">
              <a:buFontTx/>
              <a:buChar char="-"/>
            </a:pPr>
            <a:r>
              <a:rPr lang="en-US" dirty="0"/>
              <a:t>In March 2009, BWCCI launched the official agenda that included 30 recommendations, covering social barriers, capacity building and training needs, and financial barriers. More than 180 organizations representing all six geographic divisions in Bangladesh endorsed the final agenda submitted to the government. </a:t>
            </a:r>
          </a:p>
        </p:txBody>
      </p:sp>
      <p:sp>
        <p:nvSpPr>
          <p:cNvPr id="4" name="Slide Number Placeholder 3"/>
          <p:cNvSpPr>
            <a:spLocks noGrp="1"/>
          </p:cNvSpPr>
          <p:nvPr>
            <p:ph type="sldNum" sz="quarter" idx="5"/>
          </p:nvPr>
        </p:nvSpPr>
        <p:spPr/>
        <p:txBody>
          <a:bodyPr/>
          <a:lstStyle/>
          <a:p>
            <a:fld id="{6C288F4C-6876-4BA1-BA5F-EB658E7C2BD8}" type="slidenum">
              <a:rPr lang="en-US" smtClean="0"/>
              <a:t>22</a:t>
            </a:fld>
            <a:endParaRPr lang="en-US"/>
          </a:p>
        </p:txBody>
      </p:sp>
    </p:spTree>
    <p:extLst>
      <p:ext uri="{BB962C8B-B14F-4D97-AF65-F5344CB8AC3E}">
        <p14:creationId xmlns:p14="http://schemas.microsoft.com/office/powerpoint/2010/main" val="135275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-NBA process in Afghanistan was launched in 2011; PBA process was launched in 2014 as a response to the economic hit provinces outside the capitol took as a result of the reduction of international troops</a:t>
            </a:r>
          </a:p>
          <a:p>
            <a:r>
              <a:rPr lang="en-US" dirty="0"/>
              <a:t>-NBA process surveyed stakeholders in 6 cities: Kabul, Herat, Kandahar, Mazar, </a:t>
            </a:r>
            <a:r>
              <a:rPr lang="en-US" dirty="0" err="1"/>
              <a:t>Khost</a:t>
            </a:r>
            <a:r>
              <a:rPr lang="en-US" dirty="0"/>
              <a:t>, Jalalabad; these cities would later serve as hubs for the PBA process</a:t>
            </a:r>
          </a:p>
          <a:p>
            <a:r>
              <a:rPr lang="en-US" dirty="0"/>
              <a:t>-the task force represented major sectoral organizations in Afghanistan and was gender inclusive</a:t>
            </a:r>
          </a:p>
          <a:p>
            <a:r>
              <a:rPr lang="en-US" dirty="0"/>
              <a:t>-NBA advocacy targeted MPs and went all the way up to the president; then-President Hamid Karzai met with the vice chair of ACCI to discuss NBA recommendations</a:t>
            </a:r>
          </a:p>
          <a:p>
            <a:r>
              <a:rPr lang="en-US" dirty="0"/>
              <a:t>-PBAs were created in Herat, Balkh, Nangarhar, and Kandahar; these provinces were focuses based on CIPE’s strong network in these regions and their strategic border locations; main hubs for trade</a:t>
            </a:r>
          </a:p>
          <a:p>
            <a:r>
              <a:rPr lang="en-US" dirty="0"/>
              <a:t>-ATFs organized in PBA process continue to advocate for PBA reforms today to the provincial and national government in each province</a:t>
            </a:r>
          </a:p>
          <a:p>
            <a:r>
              <a:rPr lang="en-US" dirty="0"/>
              <a:t>-Balkh result example included just as a “for instance” for PBA success; there are many </a:t>
            </a:r>
            <a:r>
              <a:rPr lang="en-US"/>
              <a:t>additional examples as well!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646AC-867C-4AE1-B4E8-F6070F4C2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4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 geographic focus groups increase credibility with </a:t>
            </a:r>
            <a:r>
              <a:rPr lang="en-US" dirty="0" err="1"/>
              <a:t>GoJ</a:t>
            </a:r>
            <a:r>
              <a:rPr lang="en-US" dirty="0"/>
              <a:t>.</a:t>
            </a:r>
          </a:p>
          <a:p>
            <a:r>
              <a:rPr lang="en-US"/>
              <a:t>SMBA validates SME national Strategy.</a:t>
            </a:r>
          </a:p>
          <a:p>
            <a:endParaRPr lang="en-US"/>
          </a:p>
        </p:txBody>
      </p:sp>
      <p:sp>
        <p:nvSpPr>
          <p:cNvPr id="4" name="Slide Number Placeholder 3"/>
          <p:cNvSpPr>
            <a:spLocks noGrp="1"/>
          </p:cNvSpPr>
          <p:nvPr>
            <p:ph type="sldNum" sz="quarter" idx="5"/>
          </p:nvPr>
        </p:nvSpPr>
        <p:spPr/>
        <p:txBody>
          <a:bodyPr/>
          <a:lstStyle/>
          <a:p>
            <a:fld id="{6C288F4C-6876-4BA1-BA5F-EB658E7C2BD8}" type="slidenum">
              <a:rPr lang="en-US" smtClean="0"/>
              <a:t>27</a:t>
            </a:fld>
            <a:endParaRPr lang="en-US"/>
          </a:p>
        </p:txBody>
      </p:sp>
    </p:spTree>
    <p:extLst>
      <p:ext uri="{BB962C8B-B14F-4D97-AF65-F5344CB8AC3E}">
        <p14:creationId xmlns:p14="http://schemas.microsoft.com/office/powerpoint/2010/main" val="152497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Ongoing, multi-stakeholder dialogue and consultation gives…</a:t>
            </a:r>
          </a:p>
          <a:p>
            <a:r>
              <a:rPr lang="en-US" altLang="en-US" dirty="0"/>
              <a:t>	...Input (a reality check)</a:t>
            </a:r>
          </a:p>
          <a:p>
            <a:r>
              <a:rPr lang="en-US" altLang="en-US" dirty="0"/>
              <a:t>	…Credibility</a:t>
            </a:r>
          </a:p>
          <a:p>
            <a:r>
              <a:rPr lang="en-US" altLang="en-US" dirty="0"/>
              <a:t>	...Buy-in and support (one voice of many voices)</a:t>
            </a:r>
          </a:p>
          <a:p>
            <a:r>
              <a:rPr lang="en-US" altLang="en-US" dirty="0"/>
              <a:t>	…Force multipliers</a:t>
            </a:r>
          </a:p>
          <a:p>
            <a:r>
              <a:rPr lang="en-US" altLang="en-US" dirty="0"/>
              <a:t>	…Momentum</a:t>
            </a:r>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r>
              <a:rPr lang="en-US" altLang="en-US" dirty="0"/>
              <a:t>CONSIDERATIONS</a:t>
            </a:r>
            <a:r>
              <a:rPr lang="en-US" altLang="en-US" baseline="0" dirty="0"/>
              <a:t> -</a:t>
            </a:r>
            <a:endParaRPr lang="en-US" altLang="en-US" dirty="0"/>
          </a:p>
          <a:p>
            <a:pPr eaLnBrk="1" hangingPunct="1">
              <a:lnSpc>
                <a:spcPct val="90000"/>
              </a:lnSpc>
            </a:pPr>
            <a:r>
              <a:rPr lang="en-US" altLang="en-US" dirty="0"/>
              <a:t>Is the issue important to…business? …policymakers? …citizens?…the country’s future?</a:t>
            </a:r>
          </a:p>
          <a:p>
            <a:r>
              <a:rPr lang="en-US" altLang="en-US" dirty="0"/>
              <a:t>How reliable/realistic is the research? Is the issue well understood?</a:t>
            </a:r>
          </a:p>
          <a:p>
            <a:pPr eaLnBrk="1" hangingPunct="1">
              <a:lnSpc>
                <a:spcPct val="90000"/>
              </a:lnSpc>
            </a:pPr>
            <a:r>
              <a:rPr lang="en-US" altLang="en-US" dirty="0"/>
              <a:t>Are there political dimensions?</a:t>
            </a:r>
          </a:p>
          <a:p>
            <a:pPr eaLnBrk="1" hangingPunct="1">
              <a:lnSpc>
                <a:spcPct val="90000"/>
              </a:lnSpc>
            </a:pPr>
            <a:r>
              <a:rPr lang="en-US" altLang="en-US" dirty="0"/>
              <a:t>What is the timeframe?</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8</a:t>
            </a:fld>
            <a:endParaRPr lang="en-US"/>
          </a:p>
        </p:txBody>
      </p:sp>
    </p:spTree>
    <p:extLst>
      <p:ext uri="{BB962C8B-B14F-4D97-AF65-F5344CB8AC3E}">
        <p14:creationId xmlns:p14="http://schemas.microsoft.com/office/powerpoint/2010/main" val="401124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CONSIDERATIONS</a:t>
            </a:r>
          </a:p>
          <a:p>
            <a:r>
              <a:rPr lang="en-US" altLang="en-US" dirty="0"/>
              <a:t>Organization (group or committee work)</a:t>
            </a:r>
          </a:p>
          <a:p>
            <a:r>
              <a:rPr lang="en-US" altLang="en-US" dirty="0"/>
              <a:t>Requires expertise and thorough understanding of the issue</a:t>
            </a:r>
          </a:p>
          <a:p>
            <a:r>
              <a:rPr lang="en-US" dirty="0"/>
              <a:t>Too few? Too many?</a:t>
            </a:r>
          </a:p>
          <a:p>
            <a:r>
              <a:rPr lang="en-US" dirty="0"/>
              <a:t>Balance of short (quick, visible wins) and long-term</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9</a:t>
            </a:fld>
            <a:endParaRPr lang="en-US"/>
          </a:p>
        </p:txBody>
      </p:sp>
    </p:spTree>
    <p:extLst>
      <p:ext uri="{BB962C8B-B14F-4D97-AF65-F5344CB8AC3E}">
        <p14:creationId xmlns:p14="http://schemas.microsoft.com/office/powerpoint/2010/main" val="248610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sz="2000" dirty="0"/>
              <a:t>CONSIDERATIONS</a:t>
            </a:r>
          </a:p>
          <a:p>
            <a:endParaRPr lang="en-US" dirty="0"/>
          </a:p>
          <a:p>
            <a:r>
              <a:rPr lang="en-US" dirty="0"/>
              <a:t>STRUCTURE GENERALLY INCLUDES</a:t>
            </a:r>
          </a:p>
          <a:p>
            <a:r>
              <a:rPr lang="en-US" dirty="0"/>
              <a:t>Introduction (why the NBA, why now?)</a:t>
            </a:r>
            <a:br>
              <a:rPr lang="en-US" dirty="0"/>
            </a:br>
            <a:r>
              <a:rPr lang="en-US" dirty="0"/>
              <a:t>Methodology </a:t>
            </a:r>
            <a:br>
              <a:rPr lang="en-US" dirty="0"/>
            </a:br>
            <a:r>
              <a:rPr lang="en-US" dirty="0"/>
              <a:t>Context </a:t>
            </a:r>
            <a:br>
              <a:rPr lang="en-US" dirty="0"/>
            </a:br>
            <a:r>
              <a:rPr lang="en-US" dirty="0"/>
              <a:t>Presentation of priority themes and rationale</a:t>
            </a:r>
            <a:br>
              <a:rPr lang="en-US" dirty="0"/>
            </a:br>
            <a:r>
              <a:rPr lang="en-US" dirty="0"/>
              <a:t>Recommendations by these (supporting research, opposing views…)</a:t>
            </a:r>
          </a:p>
          <a:p>
            <a:endParaRPr lang="en-US" dirty="0"/>
          </a:p>
          <a:p>
            <a:r>
              <a:rPr lang="en-US" dirty="0"/>
              <a:t>Specific organization depends on country and context</a:t>
            </a:r>
          </a:p>
          <a:p>
            <a:r>
              <a:rPr lang="en-US" dirty="0"/>
              <a:t>Clear</a:t>
            </a:r>
          </a:p>
          <a:p>
            <a:r>
              <a:rPr lang="en-US" dirty="0"/>
              <a:t>Based in facts and needs</a:t>
            </a:r>
          </a:p>
          <a:p>
            <a:r>
              <a:rPr lang="en-US" dirty="0"/>
              <a:t>Creation of digestible versions for different audiences</a:t>
            </a:r>
          </a:p>
          <a:p>
            <a:pPr lvl="1"/>
            <a:endParaRPr lang="en-US" altLang="en-US" sz="2000" dirty="0"/>
          </a:p>
          <a:p>
            <a:pPr lvl="1"/>
            <a:endParaRPr lang="en-US" altLang="en-US" sz="2000" dirty="0"/>
          </a:p>
          <a:p>
            <a:pPr lvl="1"/>
            <a:r>
              <a:rPr lang="en-US" altLang="en-US" sz="2000" dirty="0"/>
              <a:t>Issues Statements (short and clear)</a:t>
            </a:r>
          </a:p>
          <a:p>
            <a:pPr lvl="3"/>
            <a:r>
              <a:rPr lang="en-US" altLang="en-US" dirty="0"/>
              <a:t>Brief overview of the issue</a:t>
            </a:r>
          </a:p>
          <a:p>
            <a:pPr lvl="3"/>
            <a:r>
              <a:rPr lang="en-US" altLang="en-US" dirty="0"/>
              <a:t>The supporting view of the Coalition</a:t>
            </a:r>
          </a:p>
          <a:p>
            <a:pPr lvl="3"/>
            <a:r>
              <a:rPr lang="en-US" altLang="en-US" dirty="0"/>
              <a:t>Opposing view</a:t>
            </a:r>
          </a:p>
          <a:p>
            <a:pPr lvl="3"/>
            <a:r>
              <a:rPr lang="en-US" altLang="en-US" dirty="0"/>
              <a:t>Policy recommendations</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10</a:t>
            </a:fld>
            <a:endParaRPr lang="en-US"/>
          </a:p>
        </p:txBody>
      </p:sp>
    </p:spTree>
    <p:extLst>
      <p:ext uri="{BB962C8B-B14F-4D97-AF65-F5344CB8AC3E}">
        <p14:creationId xmlns:p14="http://schemas.microsoft.com/office/powerpoint/2010/main" val="119685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Coalitions</a:t>
            </a:r>
          </a:p>
        </p:txBody>
      </p:sp>
      <p:sp>
        <p:nvSpPr>
          <p:cNvPr id="4" name="Slide Number Placeholder 3"/>
          <p:cNvSpPr>
            <a:spLocks noGrp="1"/>
          </p:cNvSpPr>
          <p:nvPr>
            <p:ph type="sldNum" sz="quarter" idx="5"/>
          </p:nvPr>
        </p:nvSpPr>
        <p:spPr/>
        <p:txBody>
          <a:bodyPr/>
          <a:lstStyle/>
          <a:p>
            <a:fld id="{6C288F4C-6876-4BA1-BA5F-EB658E7C2BD8}" type="slidenum">
              <a:rPr lang="en-US" smtClean="0"/>
              <a:t>11</a:t>
            </a:fld>
            <a:endParaRPr lang="en-US"/>
          </a:p>
        </p:txBody>
      </p:sp>
    </p:spTree>
    <p:extLst>
      <p:ext uri="{BB962C8B-B14F-4D97-AF65-F5344CB8AC3E}">
        <p14:creationId xmlns:p14="http://schemas.microsoft.com/office/powerpoint/2010/main" val="191967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officials</a:t>
            </a:r>
          </a:p>
          <a:p>
            <a:r>
              <a:rPr lang="en-US" dirty="0"/>
              <a:t>Track legislation</a:t>
            </a:r>
          </a:p>
          <a:p>
            <a:r>
              <a:rPr lang="en-US" dirty="0"/>
              <a:t>Publish voting records</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12</a:t>
            </a:fld>
            <a:endParaRPr lang="en-US"/>
          </a:p>
        </p:txBody>
      </p:sp>
    </p:spTree>
    <p:extLst>
      <p:ext uri="{BB962C8B-B14F-4D97-AF65-F5344CB8AC3E}">
        <p14:creationId xmlns:p14="http://schemas.microsoft.com/office/powerpoint/2010/main" val="223745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officials</a:t>
            </a:r>
          </a:p>
          <a:p>
            <a:r>
              <a:rPr lang="en-US" dirty="0"/>
              <a:t>Track legislation</a:t>
            </a:r>
          </a:p>
          <a:p>
            <a:r>
              <a:rPr lang="en-US" dirty="0"/>
              <a:t>Publish voting records</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13</a:t>
            </a:fld>
            <a:endParaRPr lang="en-US"/>
          </a:p>
        </p:txBody>
      </p:sp>
    </p:spTree>
    <p:extLst>
      <p:ext uri="{BB962C8B-B14F-4D97-AF65-F5344CB8AC3E}">
        <p14:creationId xmlns:p14="http://schemas.microsoft.com/office/powerpoint/2010/main" val="107642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not just in laws, but in behaviors</a:t>
            </a:r>
          </a:p>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16</a:t>
            </a:fld>
            <a:endParaRPr lang="en-US"/>
          </a:p>
        </p:txBody>
      </p:sp>
    </p:spTree>
    <p:extLst>
      <p:ext uri="{BB962C8B-B14F-4D97-AF65-F5344CB8AC3E}">
        <p14:creationId xmlns:p14="http://schemas.microsoft.com/office/powerpoint/2010/main" val="228339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88F4C-6876-4BA1-BA5F-EB658E7C2BD8}" type="slidenum">
              <a:rPr lang="en-US" smtClean="0"/>
              <a:t>20</a:t>
            </a:fld>
            <a:endParaRPr lang="en-US"/>
          </a:p>
        </p:txBody>
      </p:sp>
    </p:spTree>
    <p:extLst>
      <p:ext uri="{BB962C8B-B14F-4D97-AF65-F5344CB8AC3E}">
        <p14:creationId xmlns:p14="http://schemas.microsoft.com/office/powerpoint/2010/main" val="3107498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IPE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15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Graphic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49C074-29E2-8244-8420-EF88022F5A4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633311060"/>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mp; 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5"/>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5C7D4A4-7795-2942-8FD4-6B9E5C73CD0C}"/>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DD7F63A5-F60B-964D-904D-3718727353A0}"/>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59921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White Graphic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bg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F480167-7B50-D947-A7FD-273C65350F3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39439234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46C13F4-0772-A440-93A2-B5D49EFF8BF3}"/>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40223064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vy 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AD45D20-D067-C94C-8223-061E7DB47D90}"/>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7699405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vy Globe Title &amp;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1426224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ue Map Title &amp;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6"/>
            <a:ext cx="12192000" cy="4295104"/>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140C3673-D414-114C-8C06-C0E8B4CEEAC3}"/>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9070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Full Navy Title &amp;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a:noFill/>
        </p:spPr>
        <p:txBody>
          <a:bodyPr lIns="457200" tIns="365760" rIns="457200" bIns="457200"/>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823E0873-AB0D-5049-9DB4-704EC1624F04}"/>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516597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Full Blue Title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a:noFill/>
        </p:spPr>
        <p:txBody>
          <a:bodyPr lIns="457200" tIns="365760" rIns="457200" bIns="457200"/>
          <a:lstStyle>
            <a:lvl1pPr>
              <a:defRPr>
                <a:solidFill>
                  <a:schemeClr val="bg1"/>
                </a:solidFill>
              </a:defRPr>
            </a:lvl1pPr>
            <a:lvl2pPr>
              <a:defRPr>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823E0873-AB0D-5049-9DB4-704EC1624F04}"/>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91940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Navy Globe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2"/>
            <a:ext cx="6078828" cy="4295107"/>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4295108"/>
          </a:xfrm>
          <a:solidFill>
            <a:schemeClr val="accent1">
              <a:lumMod val="20000"/>
              <a:lumOff val="80000"/>
            </a:schemeClr>
          </a:solidFill>
          <a:ln>
            <a:noFill/>
          </a:ln>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1D9E881-EEB2-FD4C-836D-7827C5CF0B22}"/>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080903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Blue Map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4295108"/>
          </a:xfrm>
          <a:solidFill>
            <a:schemeClr val="accent1">
              <a:lumMod val="20000"/>
              <a:lumOff val="80000"/>
            </a:schemeClr>
          </a:solidFill>
          <a:ln>
            <a:noFill/>
          </a:ln>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7537889-11ED-614C-B642-E2FD28564BC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23828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ti-Corruption Center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30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vy Title &amp; Content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4417996" cy="6858000"/>
          </a:xfrm>
          <a:solidFill>
            <a:schemeClr val="tx2"/>
          </a:solidFill>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4417996" y="1"/>
            <a:ext cx="7774003" cy="6858000"/>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2"/>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484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itle &amp; Content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4417996" cy="6858000"/>
          </a:xfrm>
          <a:solidFill>
            <a:schemeClr val="accent1"/>
          </a:solidFill>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4417996" y="1"/>
            <a:ext cx="7774003" cy="6858000"/>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2"/>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1839673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Focus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12192000" cy="1489166"/>
          </a:xfrm>
          <a:solidFill>
            <a:schemeClr val="bg2"/>
          </a:solidFill>
        </p:spPr>
        <p:txBody>
          <a:bodyPr/>
          <a:lstStyle>
            <a:lvl1pPr>
              <a:defRPr>
                <a:solidFill>
                  <a:schemeClr val="tx2"/>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74EB714B-BA75-E34F-AD05-841C28D690D2}"/>
              </a:ext>
            </a:extLst>
          </p:cNvPr>
          <p:cNvPicPr>
            <a:picLocks noChangeAspect="1"/>
          </p:cNvPicPr>
          <p:nvPr userDrawn="1"/>
        </p:nvPicPr>
        <p:blipFill>
          <a:blip r:embed="rId2"/>
          <a:stretch>
            <a:fillRect/>
          </a:stretch>
        </p:blipFill>
        <p:spPr>
          <a:xfrm>
            <a:off x="1061019" y="2943494"/>
            <a:ext cx="1718342" cy="1678381"/>
          </a:xfrm>
          <a:prstGeom prst="rect">
            <a:avLst/>
          </a:prstGeom>
        </p:spPr>
      </p:pic>
      <p:pic>
        <p:nvPicPr>
          <p:cNvPr id="7" name="Picture 6">
            <a:extLst>
              <a:ext uri="{FF2B5EF4-FFF2-40B4-BE49-F238E27FC236}">
                <a16:creationId xmlns:a16="http://schemas.microsoft.com/office/drawing/2014/main" id="{D561C2DF-1078-4E44-895C-23943C0778A8}"/>
              </a:ext>
            </a:extLst>
          </p:cNvPr>
          <p:cNvPicPr>
            <a:picLocks noChangeAspect="1"/>
          </p:cNvPicPr>
          <p:nvPr userDrawn="1"/>
        </p:nvPicPr>
        <p:blipFill>
          <a:blip r:embed="rId3"/>
          <a:stretch>
            <a:fillRect/>
          </a:stretch>
        </p:blipFill>
        <p:spPr>
          <a:xfrm>
            <a:off x="3130113" y="2943494"/>
            <a:ext cx="1718342" cy="1678381"/>
          </a:xfrm>
          <a:prstGeom prst="rect">
            <a:avLst/>
          </a:prstGeom>
        </p:spPr>
      </p:pic>
      <p:pic>
        <p:nvPicPr>
          <p:cNvPr id="9" name="Picture 8">
            <a:extLst>
              <a:ext uri="{FF2B5EF4-FFF2-40B4-BE49-F238E27FC236}">
                <a16:creationId xmlns:a16="http://schemas.microsoft.com/office/drawing/2014/main" id="{5A55204F-640A-1D46-A9D3-0064E9423266}"/>
              </a:ext>
            </a:extLst>
          </p:cNvPr>
          <p:cNvPicPr>
            <a:picLocks noChangeAspect="1"/>
          </p:cNvPicPr>
          <p:nvPr userDrawn="1"/>
        </p:nvPicPr>
        <p:blipFill>
          <a:blip r:embed="rId4"/>
          <a:stretch>
            <a:fillRect/>
          </a:stretch>
        </p:blipFill>
        <p:spPr>
          <a:xfrm>
            <a:off x="5199207" y="2943495"/>
            <a:ext cx="1718342" cy="1678381"/>
          </a:xfrm>
          <a:prstGeom prst="rect">
            <a:avLst/>
          </a:prstGeom>
        </p:spPr>
      </p:pic>
      <p:pic>
        <p:nvPicPr>
          <p:cNvPr id="11" name="Picture 10">
            <a:extLst>
              <a:ext uri="{FF2B5EF4-FFF2-40B4-BE49-F238E27FC236}">
                <a16:creationId xmlns:a16="http://schemas.microsoft.com/office/drawing/2014/main" id="{1690A103-0B5C-7049-9704-6B84CE642364}"/>
              </a:ext>
            </a:extLst>
          </p:cNvPr>
          <p:cNvPicPr>
            <a:picLocks noChangeAspect="1"/>
          </p:cNvPicPr>
          <p:nvPr userDrawn="1"/>
        </p:nvPicPr>
        <p:blipFill>
          <a:blip r:embed="rId5"/>
          <a:stretch>
            <a:fillRect/>
          </a:stretch>
        </p:blipFill>
        <p:spPr>
          <a:xfrm>
            <a:off x="7268301" y="2957917"/>
            <a:ext cx="1718342" cy="1678381"/>
          </a:xfrm>
          <a:prstGeom prst="rect">
            <a:avLst/>
          </a:prstGeom>
        </p:spPr>
      </p:pic>
      <p:pic>
        <p:nvPicPr>
          <p:cNvPr id="15" name="Picture 14">
            <a:extLst>
              <a:ext uri="{FF2B5EF4-FFF2-40B4-BE49-F238E27FC236}">
                <a16:creationId xmlns:a16="http://schemas.microsoft.com/office/drawing/2014/main" id="{EE75DD2A-B653-D34C-B3DA-36318EE577DE}"/>
              </a:ext>
            </a:extLst>
          </p:cNvPr>
          <p:cNvPicPr>
            <a:picLocks noChangeAspect="1"/>
          </p:cNvPicPr>
          <p:nvPr userDrawn="1"/>
        </p:nvPicPr>
        <p:blipFill>
          <a:blip r:embed="rId6"/>
          <a:stretch>
            <a:fillRect/>
          </a:stretch>
        </p:blipFill>
        <p:spPr>
          <a:xfrm>
            <a:off x="9337395" y="2957917"/>
            <a:ext cx="1718342" cy="1678381"/>
          </a:xfrm>
          <a:prstGeom prst="rect">
            <a:avLst/>
          </a:prstGeom>
        </p:spPr>
      </p:pic>
      <p:pic>
        <p:nvPicPr>
          <p:cNvPr id="12" name="Picture 11">
            <a:extLst>
              <a:ext uri="{FF2B5EF4-FFF2-40B4-BE49-F238E27FC236}">
                <a16:creationId xmlns:a16="http://schemas.microsoft.com/office/drawing/2014/main" id="{CBBB3311-4DBF-B041-82EB-138ABFE51021}"/>
              </a:ext>
            </a:extLst>
          </p:cNvPr>
          <p:cNvPicPr>
            <a:picLocks noChangeAspect="1"/>
          </p:cNvPicPr>
          <p:nvPr userDrawn="1"/>
        </p:nvPicPr>
        <p:blipFill>
          <a:blip r:embed="rId7"/>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555565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nti-Corruptio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655BFB6-AEC7-A84C-9E91-109C46C2A43E}"/>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87769677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rad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77CE80D-F426-3446-A313-EA5588E0B1B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741460006"/>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erpris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144D2D5-8744-B84B-B2D5-07C98658C6B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98069082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dvocacy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BF87AA6-A45E-B549-9482-5A8698781C37}"/>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413782352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Governanc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F77617C-0A47-F04F-B07C-FD35F771DE75}"/>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5379267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Wome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AE26711-7672-0B45-B511-F485B67D2FFB}"/>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29514880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Youth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A8D64FE-DF4E-CC4F-8195-D0F98A15F13B}"/>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18869123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men Center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75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amp; Map">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85178" y="2805446"/>
            <a:ext cx="60960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6">
              <a:lumMod val="7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F928346B-1B13-0244-8B39-B960DA295110}"/>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185210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mp; Euro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4"/>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59BF120-1B55-B348-A986-D7EEE4470079}"/>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364FCDBA-1118-FE45-8F0A-B557E8926F2A}"/>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512266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mp; Latin Ameri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rgbClr val="22473C"/>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34F2277-32DA-3140-B765-BE63FDDD23DA}"/>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38E88CB0-860B-A641-9329-83288F253463}"/>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032123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mp; Afri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tx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C968EA8-E67E-B543-8B67-CA98F5434914}"/>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E94B9D24-625F-3A40-B900-69CEC9465041}"/>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614694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mp; As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1"/>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6346E9C-4FB6-FE41-940D-71CE526F0C55}"/>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8E0E5F73-36BD-7A44-A1DF-3AEA97688BB7}"/>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147263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mp; Middle Eas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7C80787F-9B79-F14A-A8AF-5415C77BE313}"/>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12" name="Picture 11">
            <a:extLst>
              <a:ext uri="{FF2B5EF4-FFF2-40B4-BE49-F238E27FC236}">
                <a16:creationId xmlns:a16="http://schemas.microsoft.com/office/drawing/2014/main" id="{B313F812-4A15-D64B-A9DB-2F583F0864B8}"/>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6585558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mp; 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5"/>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5C7D4A4-7795-2942-8FD4-6B9E5C73CD0C}"/>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DD7F63A5-F60B-964D-904D-3718727353A0}"/>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273127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PE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26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PE Logo &amp; Contact Inf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737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IPE Logo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6489425" cy="4562475"/>
          </a:xfrm>
          <a:noFill/>
        </p:spPr>
        <p:txBody>
          <a:bodyPr bIns="731520" anchor="b">
            <a:normAutofit/>
          </a:bodyPr>
          <a:lstStyle>
            <a:lvl1pPr>
              <a:defRPr sz="48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6489425"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3A37262-AC75-3E45-AA08-875836539D63}"/>
              </a:ext>
            </a:extLst>
          </p:cNvPr>
          <p:cNvPicPr>
            <a:picLocks noChangeAspect="1"/>
          </p:cNvPicPr>
          <p:nvPr userDrawn="1"/>
        </p:nvPicPr>
        <p:blipFill>
          <a:blip r:embed="rId2"/>
          <a:stretch>
            <a:fillRect/>
          </a:stretch>
        </p:blipFill>
        <p:spPr>
          <a:xfrm>
            <a:off x="6489425" y="0"/>
            <a:ext cx="5702575" cy="6857999"/>
          </a:xfrm>
          <a:prstGeom prst="rect">
            <a:avLst/>
          </a:prstGeom>
        </p:spPr>
      </p:pic>
    </p:spTree>
    <p:extLst>
      <p:ext uri="{BB962C8B-B14F-4D97-AF65-F5344CB8AC3E}">
        <p14:creationId xmlns:p14="http://schemas.microsoft.com/office/powerpoint/2010/main" val="41718749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PE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090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Navy 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2"/>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16478609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2"/>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88443250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Navy Glob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00852992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Blue Map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43041786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Navy Globe Title &amp;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A053BD-249D-D641-AC1A-5761C410C763}"/>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6"/>
            <a:ext cx="12192000" cy="3812146"/>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4F617049-DFE3-1847-97C3-2736CA199A71}"/>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838870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ue Map Title &amp;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A053BD-249D-D641-AC1A-5761C410C763}"/>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6"/>
            <a:ext cx="12192000" cy="3812146"/>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4F617049-DFE3-1847-97C3-2736CA199A71}"/>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210072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Navy Globe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3812150"/>
          </a:xfrm>
          <a:solidFill>
            <a:schemeClr val="accent1">
              <a:lumMod val="20000"/>
              <a:lumOff val="80000"/>
            </a:schemeClr>
          </a:solidFill>
          <a:ln>
            <a:noFill/>
          </a:ln>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302560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Blue Map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3812150"/>
          </a:xfrm>
          <a:solidFill>
            <a:schemeClr val="accent1">
              <a:lumMod val="20000"/>
              <a:lumOff val="80000"/>
            </a:schemeClr>
          </a:solidFill>
          <a:ln>
            <a:noFill/>
          </a:ln>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050201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Focus Areas">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A053BD-249D-D641-AC1A-5761C410C763}"/>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12192000" cy="1489166"/>
          </a:xfrm>
          <a:solidFill>
            <a:schemeClr val="bg2"/>
          </a:solidFill>
        </p:spPr>
        <p:txBody>
          <a:bodyPr/>
          <a:lstStyle>
            <a:lvl1pPr>
              <a:defRPr>
                <a:solidFill>
                  <a:schemeClr val="tx2"/>
                </a:solidFill>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4F617049-DFE3-1847-97C3-2736CA199A71}"/>
              </a:ext>
            </a:extLst>
          </p:cNvPr>
          <p:cNvPicPr>
            <a:picLocks noChangeAspect="1"/>
          </p:cNvPicPr>
          <p:nvPr userDrawn="1"/>
        </p:nvPicPr>
        <p:blipFill>
          <a:blip r:embed="rId2"/>
          <a:stretch>
            <a:fillRect/>
          </a:stretch>
        </p:blipFill>
        <p:spPr>
          <a:xfrm>
            <a:off x="10444766" y="6498644"/>
            <a:ext cx="1596980" cy="234734"/>
          </a:xfrm>
          <a:prstGeom prst="rect">
            <a:avLst/>
          </a:prstGeom>
        </p:spPr>
      </p:pic>
      <p:pic>
        <p:nvPicPr>
          <p:cNvPr id="5" name="Picture 4">
            <a:extLst>
              <a:ext uri="{FF2B5EF4-FFF2-40B4-BE49-F238E27FC236}">
                <a16:creationId xmlns:a16="http://schemas.microsoft.com/office/drawing/2014/main" id="{74EB714B-BA75-E34F-AD05-841C28D690D2}"/>
              </a:ext>
            </a:extLst>
          </p:cNvPr>
          <p:cNvPicPr>
            <a:picLocks noChangeAspect="1"/>
          </p:cNvPicPr>
          <p:nvPr userDrawn="1"/>
        </p:nvPicPr>
        <p:blipFill>
          <a:blip r:embed="rId3"/>
          <a:stretch>
            <a:fillRect/>
          </a:stretch>
        </p:blipFill>
        <p:spPr>
          <a:xfrm>
            <a:off x="1061019" y="2943494"/>
            <a:ext cx="1718342" cy="1678381"/>
          </a:xfrm>
          <a:prstGeom prst="rect">
            <a:avLst/>
          </a:prstGeom>
        </p:spPr>
      </p:pic>
      <p:pic>
        <p:nvPicPr>
          <p:cNvPr id="7" name="Picture 6">
            <a:extLst>
              <a:ext uri="{FF2B5EF4-FFF2-40B4-BE49-F238E27FC236}">
                <a16:creationId xmlns:a16="http://schemas.microsoft.com/office/drawing/2014/main" id="{D561C2DF-1078-4E44-895C-23943C0778A8}"/>
              </a:ext>
            </a:extLst>
          </p:cNvPr>
          <p:cNvPicPr>
            <a:picLocks noChangeAspect="1"/>
          </p:cNvPicPr>
          <p:nvPr userDrawn="1"/>
        </p:nvPicPr>
        <p:blipFill>
          <a:blip r:embed="rId4"/>
          <a:stretch>
            <a:fillRect/>
          </a:stretch>
        </p:blipFill>
        <p:spPr>
          <a:xfrm>
            <a:off x="3130113" y="2943494"/>
            <a:ext cx="1718342" cy="1678381"/>
          </a:xfrm>
          <a:prstGeom prst="rect">
            <a:avLst/>
          </a:prstGeom>
        </p:spPr>
      </p:pic>
      <p:pic>
        <p:nvPicPr>
          <p:cNvPr id="9" name="Picture 8">
            <a:extLst>
              <a:ext uri="{FF2B5EF4-FFF2-40B4-BE49-F238E27FC236}">
                <a16:creationId xmlns:a16="http://schemas.microsoft.com/office/drawing/2014/main" id="{5A55204F-640A-1D46-A9D3-0064E9423266}"/>
              </a:ext>
            </a:extLst>
          </p:cNvPr>
          <p:cNvPicPr>
            <a:picLocks noChangeAspect="1"/>
          </p:cNvPicPr>
          <p:nvPr userDrawn="1"/>
        </p:nvPicPr>
        <p:blipFill>
          <a:blip r:embed="rId5"/>
          <a:stretch>
            <a:fillRect/>
          </a:stretch>
        </p:blipFill>
        <p:spPr>
          <a:xfrm>
            <a:off x="5199207" y="2943495"/>
            <a:ext cx="1718342" cy="1678381"/>
          </a:xfrm>
          <a:prstGeom prst="rect">
            <a:avLst/>
          </a:prstGeom>
        </p:spPr>
      </p:pic>
      <p:pic>
        <p:nvPicPr>
          <p:cNvPr id="11" name="Picture 10">
            <a:extLst>
              <a:ext uri="{FF2B5EF4-FFF2-40B4-BE49-F238E27FC236}">
                <a16:creationId xmlns:a16="http://schemas.microsoft.com/office/drawing/2014/main" id="{1690A103-0B5C-7049-9704-6B84CE642364}"/>
              </a:ext>
            </a:extLst>
          </p:cNvPr>
          <p:cNvPicPr>
            <a:picLocks noChangeAspect="1"/>
          </p:cNvPicPr>
          <p:nvPr userDrawn="1"/>
        </p:nvPicPr>
        <p:blipFill>
          <a:blip r:embed="rId6"/>
          <a:stretch>
            <a:fillRect/>
          </a:stretch>
        </p:blipFill>
        <p:spPr>
          <a:xfrm>
            <a:off x="7268301" y="2957917"/>
            <a:ext cx="1718342" cy="1678381"/>
          </a:xfrm>
          <a:prstGeom prst="rect">
            <a:avLst/>
          </a:prstGeom>
        </p:spPr>
      </p:pic>
      <p:pic>
        <p:nvPicPr>
          <p:cNvPr id="15" name="Picture 14">
            <a:extLst>
              <a:ext uri="{FF2B5EF4-FFF2-40B4-BE49-F238E27FC236}">
                <a16:creationId xmlns:a16="http://schemas.microsoft.com/office/drawing/2014/main" id="{EE75DD2A-B653-D34C-B3DA-36318EE577DE}"/>
              </a:ext>
            </a:extLst>
          </p:cNvPr>
          <p:cNvPicPr>
            <a:picLocks noChangeAspect="1"/>
          </p:cNvPicPr>
          <p:nvPr userDrawn="1"/>
        </p:nvPicPr>
        <p:blipFill>
          <a:blip r:embed="rId7"/>
          <a:stretch>
            <a:fillRect/>
          </a:stretch>
        </p:blipFill>
        <p:spPr>
          <a:xfrm>
            <a:off x="9337395" y="2957917"/>
            <a:ext cx="1718342" cy="1678381"/>
          </a:xfrm>
          <a:prstGeom prst="rect">
            <a:avLst/>
          </a:prstGeom>
        </p:spPr>
      </p:pic>
    </p:spTree>
    <p:extLst>
      <p:ext uri="{BB962C8B-B14F-4D97-AF65-F5344CB8AC3E}">
        <p14:creationId xmlns:p14="http://schemas.microsoft.com/office/powerpoint/2010/main" val="1685841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nti-Corruptio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7470290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GC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459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rad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1824458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terpris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86237924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dvocacy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520948004"/>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Governanc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68790228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Wome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060950962"/>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Youth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DB091F-9C85-FB4D-8EF7-9D2FAEC34FD7}"/>
              </a:ext>
            </a:extLst>
          </p:cNvPr>
          <p:cNvSpPr/>
          <p:nvPr userDrawn="1"/>
        </p:nvSpPr>
        <p:spPr>
          <a:xfrm>
            <a:off x="0" y="6375042"/>
            <a:ext cx="12192000" cy="482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D61AC21-E78E-C641-B4B3-E63E3D637F3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18032289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Map">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A053BD-249D-D641-AC1A-5761C410C763}"/>
              </a:ext>
            </a:extLst>
          </p:cNvPr>
          <p:cNvSpPr/>
          <p:nvPr userDrawn="1"/>
        </p:nvSpPr>
        <p:spPr>
          <a:xfrm>
            <a:off x="0" y="6375042"/>
            <a:ext cx="12192000" cy="482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12192000" cy="1489166"/>
          </a:xfrm>
          <a:solidFill>
            <a:schemeClr val="bg2"/>
          </a:solidFill>
        </p:spPr>
        <p:txBody>
          <a:bodyPr/>
          <a:lstStyle>
            <a:lvl1pPr>
              <a:defRPr>
                <a:solidFill>
                  <a:schemeClr val="tx2"/>
                </a:solidFill>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4F617049-DFE3-1847-97C3-2736CA199A71}"/>
              </a:ext>
            </a:extLst>
          </p:cNvPr>
          <p:cNvPicPr>
            <a:picLocks noChangeAspect="1"/>
          </p:cNvPicPr>
          <p:nvPr userDrawn="1"/>
        </p:nvPicPr>
        <p:blipFill>
          <a:blip r:embed="rId2"/>
          <a:stretch>
            <a:fillRect/>
          </a:stretch>
        </p:blipFill>
        <p:spPr>
          <a:xfrm>
            <a:off x="10444766" y="6498644"/>
            <a:ext cx="1596980" cy="234734"/>
          </a:xfrm>
          <a:prstGeom prst="rect">
            <a:avLst/>
          </a:prstGeom>
        </p:spPr>
      </p:pic>
      <p:pic>
        <p:nvPicPr>
          <p:cNvPr id="5" name="Picture 4">
            <a:extLst>
              <a:ext uri="{FF2B5EF4-FFF2-40B4-BE49-F238E27FC236}">
                <a16:creationId xmlns:a16="http://schemas.microsoft.com/office/drawing/2014/main" id="{316CC436-9C49-C54D-941C-36A893C01B12}"/>
              </a:ext>
            </a:extLst>
          </p:cNvPr>
          <p:cNvPicPr>
            <a:picLocks noChangeAspect="1"/>
          </p:cNvPicPr>
          <p:nvPr userDrawn="1"/>
        </p:nvPicPr>
        <p:blipFill>
          <a:blip r:embed="rId3"/>
          <a:stretch>
            <a:fillRect/>
          </a:stretch>
        </p:blipFill>
        <p:spPr>
          <a:xfrm>
            <a:off x="2878137" y="1878292"/>
            <a:ext cx="6435725" cy="4209224"/>
          </a:xfrm>
          <a:prstGeom prst="rect">
            <a:avLst/>
          </a:prstGeom>
        </p:spPr>
      </p:pic>
    </p:spTree>
    <p:extLst>
      <p:ext uri="{BB962C8B-B14F-4D97-AF65-F5344CB8AC3E}">
        <p14:creationId xmlns:p14="http://schemas.microsoft.com/office/powerpoint/2010/main" val="3201853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mp; Map">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6">
              <a:lumMod val="7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826276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amp; Euro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4"/>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921615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amp; Latin Americ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rgbClr val="22473C"/>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419244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WEE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1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mp; Afric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tx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115983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amp; Asi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1"/>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3485905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amp; Middle East">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522206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amp; South Asi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3"/>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1192826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amp; Glob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78828" y="2564022"/>
            <a:ext cx="61087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5"/>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3812149"/>
          </a:xfrm>
          <a:solidFill>
            <a:schemeClr val="bg2"/>
          </a:solidFill>
        </p:spPr>
        <p:txBody>
          <a:bodyPr lIns="457200" tIns="365760" rIns="457200" bIns="4572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04E9A4-935D-1548-B4D0-25D4CF2A8BAE}"/>
              </a:ext>
            </a:extLst>
          </p:cNvPr>
          <p:cNvSpPr/>
          <p:nvPr userDrawn="1"/>
        </p:nvSpPr>
        <p:spPr>
          <a:xfrm>
            <a:off x="0" y="6375042"/>
            <a:ext cx="12192000" cy="4829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B54FA-860B-E146-8CF2-E50D16A0C8C7}"/>
              </a:ext>
            </a:extLst>
          </p:cNvPr>
          <p:cNvPicPr>
            <a:picLocks noChangeAspect="1"/>
          </p:cNvPicPr>
          <p:nvPr userDrawn="1"/>
        </p:nvPicPr>
        <p:blipFill>
          <a:blip r:embed="rId3"/>
          <a:stretch>
            <a:fillRect/>
          </a:stretch>
        </p:blipFill>
        <p:spPr>
          <a:xfrm>
            <a:off x="10444766" y="6498644"/>
            <a:ext cx="1596980" cy="234734"/>
          </a:xfrm>
          <a:prstGeom prst="rect">
            <a:avLst/>
          </a:prstGeom>
        </p:spPr>
      </p:pic>
    </p:spTree>
    <p:extLst>
      <p:ext uri="{BB962C8B-B14F-4D97-AF65-F5344CB8AC3E}">
        <p14:creationId xmlns:p14="http://schemas.microsoft.com/office/powerpoint/2010/main" val="2035224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IPE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241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nti-Corruption Center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825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omen Center Log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910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PE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266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GC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87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IPE Logo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6489425" cy="4562475"/>
          </a:xfrm>
          <a:noFill/>
        </p:spPr>
        <p:txBody>
          <a:bodyPr bIns="731520" anchor="b">
            <a:normAutofit/>
          </a:bodyPr>
          <a:lstStyle>
            <a:lvl1pPr>
              <a:defRPr sz="48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6489425"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3A37262-AC75-3E45-AA08-875836539D63}"/>
              </a:ext>
            </a:extLst>
          </p:cNvPr>
          <p:cNvPicPr>
            <a:picLocks noChangeAspect="1"/>
          </p:cNvPicPr>
          <p:nvPr userDrawn="1"/>
        </p:nvPicPr>
        <p:blipFill>
          <a:blip r:embed="rId2"/>
          <a:stretch>
            <a:fillRect/>
          </a:stretch>
        </p:blipFill>
        <p:spPr>
          <a:xfrm>
            <a:off x="6495913" y="0"/>
            <a:ext cx="5689599" cy="6857999"/>
          </a:xfrm>
          <a:prstGeom prst="rect">
            <a:avLst/>
          </a:prstGeom>
        </p:spPr>
      </p:pic>
    </p:spTree>
    <p:extLst>
      <p:ext uri="{BB962C8B-B14F-4D97-AF65-F5344CB8AC3E}">
        <p14:creationId xmlns:p14="http://schemas.microsoft.com/office/powerpoint/2010/main" val="3049739344"/>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WEE Logo &amp; Contact Inf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8867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CIPE Logo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6489425" cy="4562475"/>
          </a:xfrm>
          <a:noFill/>
        </p:spPr>
        <p:txBody>
          <a:bodyPr bIns="731520" anchor="b">
            <a:normAutofit/>
          </a:bodyPr>
          <a:lstStyle>
            <a:lvl1pPr>
              <a:defRPr sz="48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6489425"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3A37262-AC75-3E45-AA08-875836539D63}"/>
              </a:ext>
            </a:extLst>
          </p:cNvPr>
          <p:cNvPicPr>
            <a:picLocks noChangeAspect="1"/>
          </p:cNvPicPr>
          <p:nvPr userDrawn="1"/>
        </p:nvPicPr>
        <p:blipFill>
          <a:blip r:embed="rId2"/>
          <a:stretch>
            <a:fillRect/>
          </a:stretch>
        </p:blipFill>
        <p:spPr>
          <a:xfrm>
            <a:off x="6495913" y="0"/>
            <a:ext cx="5689599" cy="6857999"/>
          </a:xfrm>
          <a:prstGeom prst="rect">
            <a:avLst/>
          </a:prstGeom>
        </p:spPr>
      </p:pic>
    </p:spTree>
    <p:extLst>
      <p:ext uri="{BB962C8B-B14F-4D97-AF65-F5344CB8AC3E}">
        <p14:creationId xmlns:p14="http://schemas.microsoft.com/office/powerpoint/2010/main" val="329486872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Navy Glob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49C074-29E2-8244-8420-EF88022F5A4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6590382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Blue Map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141F574-2358-5744-B88A-94ADEC691535}"/>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19895994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Graphic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49C074-29E2-8244-8420-EF88022F5A4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698243283"/>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White Graphic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bg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F480167-7B50-D947-A7FD-273C65350F3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826135988"/>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46C13F4-0772-A440-93A2-B5D49EFF8BF3}"/>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43073943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Navy 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AD45D20-D067-C94C-8223-061E7DB47D90}"/>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47019933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Navy Globe Title &amp;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849524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ue Map Title &amp;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blipFill>
            <a:blip r:embed="rId2"/>
            <a:stretch>
              <a:fillRect/>
            </a:stretch>
          </a:blip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6"/>
            <a:ext cx="12192000" cy="4295104"/>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140C3673-D414-114C-8C06-C0E8B4CEEAC3}"/>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5788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Navy Glob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49C074-29E2-8244-8420-EF88022F5A43}"/>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34522166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Full Navy Title &amp;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a:noFill/>
        </p:spPr>
        <p:txBody>
          <a:bodyPr lIns="457200" tIns="365760" rIns="457200" bIns="457200"/>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823E0873-AB0D-5049-9DB4-704EC1624F04}"/>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081821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Full Blue Title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0" y="2562897"/>
            <a:ext cx="12192000" cy="4295103"/>
          </a:xfrm>
          <a:noFill/>
        </p:spPr>
        <p:txBody>
          <a:bodyPr lIns="457200" tIns="365760" rIns="457200" bIns="457200"/>
          <a:lstStyle>
            <a:lvl1pPr>
              <a:defRPr>
                <a:solidFill>
                  <a:schemeClr val="bg1"/>
                </a:solidFill>
              </a:defRPr>
            </a:lvl1pPr>
            <a:lvl2pPr>
              <a:defRPr>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823E0873-AB0D-5049-9DB4-704EC1624F04}"/>
              </a:ext>
            </a:extLst>
          </p:cNvPr>
          <p:cNvPicPr>
            <a:picLocks noChangeAspect="1"/>
          </p:cNvPicPr>
          <p:nvPr userDrawn="1"/>
        </p:nvPicPr>
        <p:blipFill>
          <a:blip r:embed="rId2"/>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786046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Navy Globe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2"/>
            <a:ext cx="6078828" cy="4295107"/>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4295108"/>
          </a:xfrm>
          <a:solidFill>
            <a:schemeClr val="accent1">
              <a:lumMod val="20000"/>
              <a:lumOff val="80000"/>
            </a:schemeClr>
          </a:solidFill>
          <a:ln>
            <a:noFill/>
          </a:ln>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1D9E881-EEB2-FD4C-836D-7827C5CF0B22}"/>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5246076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Blue Map Title &am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blipFill>
            <a:blip r:embed="rId2"/>
            <a:stretch>
              <a:fillRect/>
            </a:stretch>
          </a:blip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DD438-BAF2-7642-9B06-ACA2E95DECFE}"/>
              </a:ext>
            </a:extLst>
          </p:cNvPr>
          <p:cNvSpPr>
            <a:spLocks noGrp="1"/>
          </p:cNvSpPr>
          <p:nvPr>
            <p:ph sz="half" idx="2"/>
          </p:nvPr>
        </p:nvSpPr>
        <p:spPr>
          <a:xfrm>
            <a:off x="6078828" y="2562892"/>
            <a:ext cx="6113172" cy="4295108"/>
          </a:xfrm>
          <a:solidFill>
            <a:schemeClr val="accent1">
              <a:lumMod val="20000"/>
              <a:lumOff val="80000"/>
            </a:schemeClr>
          </a:solidFill>
          <a:ln>
            <a:noFill/>
          </a:ln>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7537889-11ED-614C-B642-E2FD28564BC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265848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avy Title &amp; Content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4417996" cy="6858000"/>
          </a:xfrm>
          <a:solidFill>
            <a:schemeClr val="tx2"/>
          </a:solidFill>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4417996" y="1"/>
            <a:ext cx="7774003" cy="6858000"/>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2"/>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1971755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ue Title &amp; Content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4417996" cy="6858000"/>
          </a:xfrm>
          <a:solidFill>
            <a:schemeClr val="accent1"/>
          </a:solidFill>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EC2422-6E7D-F842-BBC1-F214764890E0}"/>
              </a:ext>
            </a:extLst>
          </p:cNvPr>
          <p:cNvSpPr>
            <a:spLocks noGrp="1"/>
          </p:cNvSpPr>
          <p:nvPr>
            <p:ph idx="1"/>
          </p:nvPr>
        </p:nvSpPr>
        <p:spPr>
          <a:xfrm>
            <a:off x="4417996" y="1"/>
            <a:ext cx="7774003" cy="6858000"/>
          </a:xfrm>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A06CADA-9BA6-D54B-86E6-7D4EFCB4332C}"/>
              </a:ext>
            </a:extLst>
          </p:cNvPr>
          <p:cNvPicPr>
            <a:picLocks noChangeAspect="1"/>
          </p:cNvPicPr>
          <p:nvPr userDrawn="1"/>
        </p:nvPicPr>
        <p:blipFill>
          <a:blip r:embed="rId2"/>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208090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Focus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113-2EEF-7947-AA1A-984B7C150180}"/>
              </a:ext>
            </a:extLst>
          </p:cNvPr>
          <p:cNvSpPr>
            <a:spLocks noGrp="1"/>
          </p:cNvSpPr>
          <p:nvPr>
            <p:ph type="title"/>
          </p:nvPr>
        </p:nvSpPr>
        <p:spPr>
          <a:xfrm>
            <a:off x="0" y="0"/>
            <a:ext cx="12192000" cy="1489166"/>
          </a:xfrm>
          <a:solidFill>
            <a:schemeClr val="bg2"/>
          </a:solidFill>
        </p:spPr>
        <p:txBody>
          <a:bodyPr/>
          <a:lstStyle>
            <a:lvl1pPr>
              <a:defRPr>
                <a:solidFill>
                  <a:schemeClr val="tx2"/>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74EB714B-BA75-E34F-AD05-841C28D690D2}"/>
              </a:ext>
            </a:extLst>
          </p:cNvPr>
          <p:cNvPicPr>
            <a:picLocks noChangeAspect="1"/>
          </p:cNvPicPr>
          <p:nvPr userDrawn="1"/>
        </p:nvPicPr>
        <p:blipFill>
          <a:blip r:embed="rId2"/>
          <a:stretch>
            <a:fillRect/>
          </a:stretch>
        </p:blipFill>
        <p:spPr>
          <a:xfrm>
            <a:off x="1061019" y="2943494"/>
            <a:ext cx="1718342" cy="1678381"/>
          </a:xfrm>
          <a:prstGeom prst="rect">
            <a:avLst/>
          </a:prstGeom>
        </p:spPr>
      </p:pic>
      <p:pic>
        <p:nvPicPr>
          <p:cNvPr id="7" name="Picture 6">
            <a:extLst>
              <a:ext uri="{FF2B5EF4-FFF2-40B4-BE49-F238E27FC236}">
                <a16:creationId xmlns:a16="http://schemas.microsoft.com/office/drawing/2014/main" id="{D561C2DF-1078-4E44-895C-23943C0778A8}"/>
              </a:ext>
            </a:extLst>
          </p:cNvPr>
          <p:cNvPicPr>
            <a:picLocks noChangeAspect="1"/>
          </p:cNvPicPr>
          <p:nvPr userDrawn="1"/>
        </p:nvPicPr>
        <p:blipFill>
          <a:blip r:embed="rId3"/>
          <a:stretch>
            <a:fillRect/>
          </a:stretch>
        </p:blipFill>
        <p:spPr>
          <a:xfrm>
            <a:off x="3130113" y="2943494"/>
            <a:ext cx="1718342" cy="1678381"/>
          </a:xfrm>
          <a:prstGeom prst="rect">
            <a:avLst/>
          </a:prstGeom>
        </p:spPr>
      </p:pic>
      <p:pic>
        <p:nvPicPr>
          <p:cNvPr id="9" name="Picture 8">
            <a:extLst>
              <a:ext uri="{FF2B5EF4-FFF2-40B4-BE49-F238E27FC236}">
                <a16:creationId xmlns:a16="http://schemas.microsoft.com/office/drawing/2014/main" id="{5A55204F-640A-1D46-A9D3-0064E9423266}"/>
              </a:ext>
            </a:extLst>
          </p:cNvPr>
          <p:cNvPicPr>
            <a:picLocks noChangeAspect="1"/>
          </p:cNvPicPr>
          <p:nvPr userDrawn="1"/>
        </p:nvPicPr>
        <p:blipFill>
          <a:blip r:embed="rId4"/>
          <a:stretch>
            <a:fillRect/>
          </a:stretch>
        </p:blipFill>
        <p:spPr>
          <a:xfrm>
            <a:off x="5199207" y="2943495"/>
            <a:ext cx="1718342" cy="1678381"/>
          </a:xfrm>
          <a:prstGeom prst="rect">
            <a:avLst/>
          </a:prstGeom>
        </p:spPr>
      </p:pic>
      <p:pic>
        <p:nvPicPr>
          <p:cNvPr id="11" name="Picture 10">
            <a:extLst>
              <a:ext uri="{FF2B5EF4-FFF2-40B4-BE49-F238E27FC236}">
                <a16:creationId xmlns:a16="http://schemas.microsoft.com/office/drawing/2014/main" id="{1690A103-0B5C-7049-9704-6B84CE642364}"/>
              </a:ext>
            </a:extLst>
          </p:cNvPr>
          <p:cNvPicPr>
            <a:picLocks noChangeAspect="1"/>
          </p:cNvPicPr>
          <p:nvPr userDrawn="1"/>
        </p:nvPicPr>
        <p:blipFill>
          <a:blip r:embed="rId5"/>
          <a:stretch>
            <a:fillRect/>
          </a:stretch>
        </p:blipFill>
        <p:spPr>
          <a:xfrm>
            <a:off x="7268301" y="2957917"/>
            <a:ext cx="1718342" cy="1678381"/>
          </a:xfrm>
          <a:prstGeom prst="rect">
            <a:avLst/>
          </a:prstGeom>
        </p:spPr>
      </p:pic>
      <p:pic>
        <p:nvPicPr>
          <p:cNvPr id="15" name="Picture 14">
            <a:extLst>
              <a:ext uri="{FF2B5EF4-FFF2-40B4-BE49-F238E27FC236}">
                <a16:creationId xmlns:a16="http://schemas.microsoft.com/office/drawing/2014/main" id="{EE75DD2A-B653-D34C-B3DA-36318EE577DE}"/>
              </a:ext>
            </a:extLst>
          </p:cNvPr>
          <p:cNvPicPr>
            <a:picLocks noChangeAspect="1"/>
          </p:cNvPicPr>
          <p:nvPr userDrawn="1"/>
        </p:nvPicPr>
        <p:blipFill>
          <a:blip r:embed="rId6"/>
          <a:stretch>
            <a:fillRect/>
          </a:stretch>
        </p:blipFill>
        <p:spPr>
          <a:xfrm>
            <a:off x="9337395" y="2957917"/>
            <a:ext cx="1718342" cy="1678381"/>
          </a:xfrm>
          <a:prstGeom prst="rect">
            <a:avLst/>
          </a:prstGeom>
        </p:spPr>
      </p:pic>
      <p:pic>
        <p:nvPicPr>
          <p:cNvPr id="12" name="Picture 11">
            <a:extLst>
              <a:ext uri="{FF2B5EF4-FFF2-40B4-BE49-F238E27FC236}">
                <a16:creationId xmlns:a16="http://schemas.microsoft.com/office/drawing/2014/main" id="{CBBB3311-4DBF-B041-82EB-138ABFE51021}"/>
              </a:ext>
            </a:extLst>
          </p:cNvPr>
          <p:cNvPicPr>
            <a:picLocks noChangeAspect="1"/>
          </p:cNvPicPr>
          <p:nvPr userDrawn="1"/>
        </p:nvPicPr>
        <p:blipFill>
          <a:blip r:embed="rId7"/>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660023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nti-Corruptio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655BFB6-AEC7-A84C-9E91-109C46C2A43E}"/>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166996947"/>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Trad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77CE80D-F426-3446-A313-EA5588E0B1B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681702422"/>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terpris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144D2D5-8744-B84B-B2D5-07C98658C6BA}"/>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18423507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Blue Map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141F574-2358-5744-B88A-94ADEC691535}"/>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612525014"/>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dvocacy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BF87AA6-A45E-B549-9482-5A8698781C37}"/>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123194242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Governance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F77617C-0A47-F04F-B07C-FD35F771DE75}"/>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2313991233"/>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Women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AE26711-7672-0B45-B511-F485B67D2FFB}"/>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3692884067"/>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Youth 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671C-CF2E-DE40-9ADA-D3B3AC466344}"/>
              </a:ext>
            </a:extLst>
          </p:cNvPr>
          <p:cNvSpPr>
            <a:spLocks noGrp="1"/>
          </p:cNvSpPr>
          <p:nvPr>
            <p:ph type="title"/>
          </p:nvPr>
        </p:nvSpPr>
        <p:spPr>
          <a:xfrm>
            <a:off x="0" y="0"/>
            <a:ext cx="12192000" cy="4562475"/>
          </a:xfrm>
          <a:noFill/>
        </p:spPr>
        <p:txBody>
          <a:bodyPr rIns="457200" bIns="731520"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689956-9A66-264A-B2D7-6CEF13A40B68}"/>
              </a:ext>
            </a:extLst>
          </p:cNvPr>
          <p:cNvSpPr>
            <a:spLocks noGrp="1"/>
          </p:cNvSpPr>
          <p:nvPr>
            <p:ph type="body" idx="1"/>
          </p:nvPr>
        </p:nvSpPr>
        <p:spPr>
          <a:xfrm>
            <a:off x="0" y="4562474"/>
            <a:ext cx="12191999" cy="2295525"/>
          </a:xfrm>
        </p:spPr>
        <p:txBody>
          <a:bodyPr lIns="457200" tIns="0" rIns="457200" bIns="457200"/>
          <a:lstStyle>
            <a:lvl1pPr marL="0" indent="0">
              <a:buNone/>
              <a:defRPr sz="2400"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E9C86C-5343-7449-957C-132247AE5ECC}"/>
              </a:ext>
            </a:extLst>
          </p:cNvPr>
          <p:cNvSpPr/>
          <p:nvPr userDrawn="1"/>
        </p:nvSpPr>
        <p:spPr>
          <a:xfrm>
            <a:off x="450761" y="4121239"/>
            <a:ext cx="1519708" cy="90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A8D64FE-DF4E-CC4F-8195-D0F98A15F13B}"/>
              </a:ext>
            </a:extLst>
          </p:cNvPr>
          <p:cNvPicPr>
            <a:picLocks noChangeAspect="1"/>
          </p:cNvPicPr>
          <p:nvPr userDrawn="1"/>
        </p:nvPicPr>
        <p:blipFill>
          <a:blip r:embed="rId3"/>
          <a:stretch>
            <a:fillRect/>
          </a:stretch>
        </p:blipFill>
        <p:spPr>
          <a:xfrm>
            <a:off x="11378769" y="6221691"/>
            <a:ext cx="604943" cy="461838"/>
          </a:xfrm>
          <a:prstGeom prst="rect">
            <a:avLst/>
          </a:prstGeom>
        </p:spPr>
      </p:pic>
    </p:spTree>
    <p:extLst>
      <p:ext uri="{BB962C8B-B14F-4D97-AF65-F5344CB8AC3E}">
        <p14:creationId xmlns:p14="http://schemas.microsoft.com/office/powerpoint/2010/main" val="596514276"/>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Content &amp; Map">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635763-1B66-C346-BBC3-69E4750BA575}"/>
              </a:ext>
            </a:extLst>
          </p:cNvPr>
          <p:cNvPicPr>
            <a:picLocks noChangeAspect="1"/>
          </p:cNvPicPr>
          <p:nvPr userDrawn="1"/>
        </p:nvPicPr>
        <p:blipFill>
          <a:blip r:embed="rId2"/>
          <a:stretch>
            <a:fillRect/>
          </a:stretch>
        </p:blipFill>
        <p:spPr>
          <a:xfrm>
            <a:off x="6085178" y="2805446"/>
            <a:ext cx="6096000" cy="3810000"/>
          </a:xfrm>
          <a:prstGeom prst="rect">
            <a:avLst/>
          </a:prstGeom>
        </p:spPr>
      </p:pic>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6">
              <a:lumMod val="7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F928346B-1B13-0244-8B39-B960DA295110}"/>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044637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Content &amp; Euro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4"/>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59BF120-1B55-B348-A986-D7EEE4470079}"/>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364FCDBA-1118-FE45-8F0A-B557E8926F2A}"/>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773397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Content &amp; Latin Ameri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3"/>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34F2277-32DA-3140-B765-BE63FDDD23DA}"/>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38E88CB0-860B-A641-9329-83288F253463}"/>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5661406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Content &amp; Afri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tx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C968EA8-E67E-B543-8B67-CA98F5434914}"/>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E94B9D24-625F-3A40-B900-69CEC9465041}"/>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2923025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Content &amp; As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1"/>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6346E9C-4FB6-FE41-940D-71CE526F0C55}"/>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8" name="Picture 7">
            <a:extLst>
              <a:ext uri="{FF2B5EF4-FFF2-40B4-BE49-F238E27FC236}">
                <a16:creationId xmlns:a16="http://schemas.microsoft.com/office/drawing/2014/main" id="{8E0E5F73-36BD-7A44-A1DF-3AEA97688BB7}"/>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63639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Content &amp; Middle Eas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D547-6704-8648-BAAA-E8D6E88083F0}"/>
              </a:ext>
            </a:extLst>
          </p:cNvPr>
          <p:cNvSpPr>
            <a:spLocks noGrp="1"/>
          </p:cNvSpPr>
          <p:nvPr>
            <p:ph type="title"/>
          </p:nvPr>
        </p:nvSpPr>
        <p:spPr>
          <a:solidFill>
            <a:schemeClr val="accent2"/>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02163F74-96A6-EF4D-874D-89B0ABBD57B1}"/>
              </a:ext>
            </a:extLst>
          </p:cNvPr>
          <p:cNvSpPr>
            <a:spLocks noGrp="1"/>
          </p:cNvSpPr>
          <p:nvPr>
            <p:ph sz="half" idx="1"/>
          </p:nvPr>
        </p:nvSpPr>
        <p:spPr>
          <a:xfrm>
            <a:off x="0" y="2562893"/>
            <a:ext cx="6078828" cy="4295107"/>
          </a:xfrm>
          <a:solidFill>
            <a:schemeClr val="bg2"/>
          </a:solidFill>
        </p:spPr>
        <p:txBody>
          <a:bodyPr lIns="457200" tIns="365760" rIns="457200" b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7C80787F-9B79-F14A-A8AF-5415C77BE313}"/>
              </a:ext>
            </a:extLst>
          </p:cNvPr>
          <p:cNvPicPr>
            <a:picLocks noChangeAspect="1"/>
          </p:cNvPicPr>
          <p:nvPr userDrawn="1"/>
        </p:nvPicPr>
        <p:blipFill>
          <a:blip r:embed="rId2"/>
          <a:stretch>
            <a:fillRect/>
          </a:stretch>
        </p:blipFill>
        <p:spPr>
          <a:xfrm>
            <a:off x="6085178" y="2805446"/>
            <a:ext cx="6096000" cy="3810000"/>
          </a:xfrm>
          <a:prstGeom prst="rect">
            <a:avLst/>
          </a:prstGeom>
        </p:spPr>
      </p:pic>
      <p:pic>
        <p:nvPicPr>
          <p:cNvPr id="12" name="Picture 11">
            <a:extLst>
              <a:ext uri="{FF2B5EF4-FFF2-40B4-BE49-F238E27FC236}">
                <a16:creationId xmlns:a16="http://schemas.microsoft.com/office/drawing/2014/main" id="{B313F812-4A15-D64B-A9DB-2F583F0864B8}"/>
              </a:ext>
            </a:extLst>
          </p:cNvPr>
          <p:cNvPicPr>
            <a:picLocks noChangeAspect="1"/>
          </p:cNvPicPr>
          <p:nvPr userDrawn="1"/>
        </p:nvPicPr>
        <p:blipFill>
          <a:blip r:embed="rId3"/>
          <a:stretch>
            <a:fillRect/>
          </a:stretch>
        </p:blipFill>
        <p:spPr>
          <a:xfrm>
            <a:off x="11378769" y="6221691"/>
            <a:ext cx="604943" cy="461839"/>
          </a:xfrm>
          <a:prstGeom prst="rect">
            <a:avLst/>
          </a:prstGeom>
        </p:spPr>
      </p:pic>
    </p:spTree>
    <p:extLst>
      <p:ext uri="{BB962C8B-B14F-4D97-AF65-F5344CB8AC3E}">
        <p14:creationId xmlns:p14="http://schemas.microsoft.com/office/powerpoint/2010/main" val="39552136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image" Target="../media/image1.jp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theme" Target="../theme/theme3.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E521-88F1-3947-B146-06A5BDAA4B94}"/>
              </a:ext>
            </a:extLst>
          </p:cNvPr>
          <p:cNvSpPr>
            <a:spLocks noGrp="1"/>
          </p:cNvSpPr>
          <p:nvPr>
            <p:ph type="title"/>
          </p:nvPr>
        </p:nvSpPr>
        <p:spPr>
          <a:xfrm>
            <a:off x="0" y="0"/>
            <a:ext cx="12192000" cy="2562896"/>
          </a:xfrm>
          <a:prstGeom prst="rect">
            <a:avLst/>
          </a:prstGeom>
          <a:blipFill>
            <a:blip r:embed="rId38"/>
            <a:stretch>
              <a:fillRect/>
            </a:stretch>
          </a:blipFill>
        </p:spPr>
        <p:txBody>
          <a:bodyPr vert="horz" lIns="457200" tIns="457200" rIns="457200" bIns="45720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82D24B-F7F8-9D49-AEEC-5A277AD3E6CC}"/>
              </a:ext>
            </a:extLst>
          </p:cNvPr>
          <p:cNvSpPr>
            <a:spLocks noGrp="1"/>
          </p:cNvSpPr>
          <p:nvPr>
            <p:ph type="body" idx="1"/>
          </p:nvPr>
        </p:nvSpPr>
        <p:spPr>
          <a:xfrm>
            <a:off x="502920" y="3097530"/>
            <a:ext cx="11229734" cy="33032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2856067"/>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79" r:id="rId3"/>
    <p:sldLayoutId id="2147483676" r:id="rId4"/>
    <p:sldLayoutId id="2147483680" r:id="rId5"/>
    <p:sldLayoutId id="2147483681" r:id="rId6"/>
    <p:sldLayoutId id="2147483677" r:id="rId7"/>
    <p:sldLayoutId id="2147483656" r:id="rId8"/>
    <p:sldLayoutId id="2147483657" r:id="rId9"/>
    <p:sldLayoutId id="2147483686" r:id="rId10"/>
    <p:sldLayoutId id="2147483687" r:id="rId11"/>
    <p:sldLayoutId id="2147483655" r:id="rId12"/>
    <p:sldLayoutId id="2147483651" r:id="rId13"/>
    <p:sldLayoutId id="2147483682" r:id="rId14"/>
    <p:sldLayoutId id="2147483653" r:id="rId15"/>
    <p:sldLayoutId id="2147483684" r:id="rId16"/>
    <p:sldLayoutId id="2147483685" r:id="rId17"/>
    <p:sldLayoutId id="2147483652" r:id="rId18"/>
    <p:sldLayoutId id="2147483654" r:id="rId19"/>
    <p:sldLayoutId id="2147483650" r:id="rId20"/>
    <p:sldLayoutId id="2147483683" r:id="rId21"/>
    <p:sldLayoutId id="2147483674" r:id="rId22"/>
    <p:sldLayoutId id="2147483658" r:id="rId23"/>
    <p:sldLayoutId id="2147483661" r:id="rId24"/>
    <p:sldLayoutId id="2147483662" r:id="rId25"/>
    <p:sldLayoutId id="2147483659" r:id="rId26"/>
    <p:sldLayoutId id="2147483660" r:id="rId27"/>
    <p:sldLayoutId id="2147483671" r:id="rId28"/>
    <p:sldLayoutId id="2147483672" r:id="rId29"/>
    <p:sldLayoutId id="2147483663" r:id="rId30"/>
    <p:sldLayoutId id="2147483664" r:id="rId31"/>
    <p:sldLayoutId id="2147483665" r:id="rId32"/>
    <p:sldLayoutId id="2147483666" r:id="rId33"/>
    <p:sldLayoutId id="2147483667" r:id="rId34"/>
    <p:sldLayoutId id="2147483668" r:id="rId35"/>
    <p:sldLayoutId id="2147483670" r:id="rId36"/>
  </p:sldLayoutIdLst>
  <p:txStyles>
    <p:titleStyle>
      <a:lvl1pPr marL="0" algn="l" defTabSz="914400" rtl="0" eaLnBrk="1" latinLnBrk="0" hangingPunct="1">
        <a:lnSpc>
          <a:spcPct val="90000"/>
        </a:lnSpc>
        <a:spcBef>
          <a:spcPct val="0"/>
        </a:spcBef>
        <a:spcAft>
          <a:spcPts val="0"/>
        </a:spcAft>
        <a:buNone/>
        <a:defRPr sz="4000" b="1" i="0" kern="1200" cap="all" spc="200" baseline="0">
          <a:solidFill>
            <a:schemeClr val="bg1"/>
          </a:solidFill>
          <a:latin typeface="+mj-lt"/>
          <a:ea typeface="+mj-ea"/>
          <a:cs typeface="+mj-cs"/>
        </a:defRPr>
      </a:lvl1pPr>
    </p:titleStyle>
    <p:bodyStyle>
      <a:lvl1pPr marL="228600" indent="-228600" algn="l" defTabSz="914400" rtl="0" eaLnBrk="1" latinLnBrk="0" hangingPunct="1">
        <a:lnSpc>
          <a:spcPts val="3200"/>
        </a:lnSpc>
        <a:spcBef>
          <a:spcPts val="1000"/>
        </a:spcBef>
        <a:spcAft>
          <a:spcPts val="600"/>
        </a:spcAft>
        <a:buFont typeface="Arial" panose="020B0604020202020204" pitchFamily="34" charset="0"/>
        <a:buChar char="•"/>
        <a:defRPr sz="2200" b="0" i="0" kern="1200" baseline="0">
          <a:solidFill>
            <a:schemeClr val="tx2"/>
          </a:solidFill>
          <a:latin typeface="+mn-lt"/>
          <a:ea typeface="+mn-ea"/>
          <a:cs typeface="+mn-cs"/>
        </a:defRPr>
      </a:lvl1pPr>
      <a:lvl2pPr marL="685800" indent="-228600" algn="l" defTabSz="914400" rtl="0" eaLnBrk="1" latinLnBrk="0" hangingPunct="1">
        <a:lnSpc>
          <a:spcPts val="2600"/>
        </a:lnSpc>
        <a:spcBef>
          <a:spcPts val="500"/>
        </a:spcBef>
        <a:spcAft>
          <a:spcPts val="600"/>
        </a:spcAft>
        <a:buFont typeface="Arial" panose="020B0604020202020204" pitchFamily="34" charset="0"/>
        <a:buChar char="•"/>
        <a:defRPr sz="1600" b="1" i="0" kern="1200" baseline="0">
          <a:solidFill>
            <a:schemeClr val="accent1"/>
          </a:solidFill>
          <a:latin typeface="+mn-lt"/>
          <a:ea typeface="+mn-ea"/>
          <a:cs typeface="+mn-cs"/>
        </a:defRPr>
      </a:lvl2pPr>
      <a:lvl3pPr marL="1143000" indent="-228600" algn="l" defTabSz="914400" rtl="0" eaLnBrk="1" latinLnBrk="0" hangingPunct="1">
        <a:lnSpc>
          <a:spcPts val="2600"/>
        </a:lnSpc>
        <a:spcBef>
          <a:spcPts val="500"/>
        </a:spcBef>
        <a:spcAft>
          <a:spcPts val="600"/>
        </a:spcAft>
        <a:buFont typeface="Arial" panose="020B0604020202020204" pitchFamily="34" charset="0"/>
        <a:buChar char="•"/>
        <a:defRPr sz="1600" kern="1200">
          <a:solidFill>
            <a:schemeClr val="accent6">
              <a:lumMod val="75000"/>
            </a:schemeClr>
          </a:solidFill>
          <a:latin typeface="+mn-lt"/>
          <a:ea typeface="+mn-ea"/>
          <a:cs typeface="+mn-cs"/>
        </a:defRPr>
      </a:lvl3pPr>
      <a:lvl4pPr marL="16002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4pPr>
      <a:lvl5pPr marL="20574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E521-88F1-3947-B146-06A5BDAA4B94}"/>
              </a:ext>
            </a:extLst>
          </p:cNvPr>
          <p:cNvSpPr>
            <a:spLocks noGrp="1"/>
          </p:cNvSpPr>
          <p:nvPr>
            <p:ph type="title"/>
          </p:nvPr>
        </p:nvSpPr>
        <p:spPr>
          <a:xfrm>
            <a:off x="0" y="0"/>
            <a:ext cx="12192000" cy="2562896"/>
          </a:xfrm>
          <a:prstGeom prst="rect">
            <a:avLst/>
          </a:prstGeom>
          <a:blipFill>
            <a:blip r:embed="rId30"/>
            <a:stretch>
              <a:fillRect/>
            </a:stretch>
          </a:blipFill>
        </p:spPr>
        <p:txBody>
          <a:bodyPr vert="horz" lIns="457200" tIns="457200" rIns="457200" bIns="45720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82D24B-F7F8-9D49-AEEC-5A277AD3E6CC}"/>
              </a:ext>
            </a:extLst>
          </p:cNvPr>
          <p:cNvSpPr>
            <a:spLocks noGrp="1"/>
          </p:cNvSpPr>
          <p:nvPr>
            <p:ph type="body" idx="1"/>
          </p:nvPr>
        </p:nvSpPr>
        <p:spPr>
          <a:xfrm>
            <a:off x="502920" y="3097530"/>
            <a:ext cx="11229734" cy="33032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5429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Lst>
  <p:txStyles>
    <p:titleStyle>
      <a:lvl1pPr marL="0" algn="l" defTabSz="914400" rtl="0" eaLnBrk="1" latinLnBrk="0" hangingPunct="1">
        <a:lnSpc>
          <a:spcPct val="90000"/>
        </a:lnSpc>
        <a:spcBef>
          <a:spcPct val="0"/>
        </a:spcBef>
        <a:spcAft>
          <a:spcPts val="0"/>
        </a:spcAft>
        <a:buNone/>
        <a:defRPr sz="4000" b="1" i="0" kern="1200" cap="all" spc="200" baseline="0">
          <a:solidFill>
            <a:schemeClr val="bg1"/>
          </a:solidFill>
          <a:latin typeface="+mj-lt"/>
          <a:ea typeface="+mj-ea"/>
          <a:cs typeface="+mj-cs"/>
        </a:defRPr>
      </a:lvl1pPr>
    </p:titleStyle>
    <p:bodyStyle>
      <a:lvl1pPr marL="228600" indent="-228600" algn="l" defTabSz="914400" rtl="0" eaLnBrk="1" latinLnBrk="0" hangingPunct="1">
        <a:lnSpc>
          <a:spcPts val="3200"/>
        </a:lnSpc>
        <a:spcBef>
          <a:spcPts val="1000"/>
        </a:spcBef>
        <a:spcAft>
          <a:spcPts val="600"/>
        </a:spcAft>
        <a:buFont typeface="Arial" panose="020B0604020202020204" pitchFamily="34" charset="0"/>
        <a:buChar char="•"/>
        <a:defRPr sz="2200" b="0" i="0" kern="1200" baseline="0">
          <a:solidFill>
            <a:schemeClr val="tx2"/>
          </a:solidFill>
          <a:latin typeface="+mn-lt"/>
          <a:ea typeface="+mn-ea"/>
          <a:cs typeface="+mn-cs"/>
        </a:defRPr>
      </a:lvl1pPr>
      <a:lvl2pPr marL="685800" indent="-228600" algn="l" defTabSz="914400" rtl="0" eaLnBrk="1" latinLnBrk="0" hangingPunct="1">
        <a:lnSpc>
          <a:spcPts val="2600"/>
        </a:lnSpc>
        <a:spcBef>
          <a:spcPts val="500"/>
        </a:spcBef>
        <a:spcAft>
          <a:spcPts val="600"/>
        </a:spcAft>
        <a:buFont typeface="Arial" panose="020B0604020202020204" pitchFamily="34" charset="0"/>
        <a:buChar char="•"/>
        <a:defRPr sz="1600" b="1" i="0" kern="1200" baseline="0">
          <a:solidFill>
            <a:schemeClr val="accent1"/>
          </a:solidFill>
          <a:latin typeface="+mn-lt"/>
          <a:ea typeface="+mn-ea"/>
          <a:cs typeface="+mn-cs"/>
        </a:defRPr>
      </a:lvl2pPr>
      <a:lvl3pPr marL="1143000" indent="-228600" algn="l" defTabSz="914400" rtl="0" eaLnBrk="1" latinLnBrk="0" hangingPunct="1">
        <a:lnSpc>
          <a:spcPts val="2600"/>
        </a:lnSpc>
        <a:spcBef>
          <a:spcPts val="500"/>
        </a:spcBef>
        <a:spcAft>
          <a:spcPts val="600"/>
        </a:spcAft>
        <a:buFont typeface="Arial" panose="020B0604020202020204" pitchFamily="34" charset="0"/>
        <a:buChar char="•"/>
        <a:defRPr sz="1600" kern="1200">
          <a:solidFill>
            <a:schemeClr val="accent6">
              <a:lumMod val="75000"/>
            </a:schemeClr>
          </a:solidFill>
          <a:latin typeface="+mn-lt"/>
          <a:ea typeface="+mn-ea"/>
          <a:cs typeface="+mn-cs"/>
        </a:defRPr>
      </a:lvl3pPr>
      <a:lvl4pPr marL="16002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4pPr>
      <a:lvl5pPr marL="20574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E521-88F1-3947-B146-06A5BDAA4B94}"/>
              </a:ext>
            </a:extLst>
          </p:cNvPr>
          <p:cNvSpPr>
            <a:spLocks noGrp="1"/>
          </p:cNvSpPr>
          <p:nvPr>
            <p:ph type="title"/>
          </p:nvPr>
        </p:nvSpPr>
        <p:spPr>
          <a:xfrm>
            <a:off x="0" y="0"/>
            <a:ext cx="12192000" cy="2562896"/>
          </a:xfrm>
          <a:prstGeom prst="rect">
            <a:avLst/>
          </a:prstGeom>
          <a:blipFill>
            <a:blip r:embed="rId38"/>
            <a:stretch>
              <a:fillRect/>
            </a:stretch>
          </a:blipFill>
        </p:spPr>
        <p:txBody>
          <a:bodyPr vert="horz" lIns="457200" tIns="457200" rIns="457200" bIns="45720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82D24B-F7F8-9D49-AEEC-5A277AD3E6CC}"/>
              </a:ext>
            </a:extLst>
          </p:cNvPr>
          <p:cNvSpPr>
            <a:spLocks noGrp="1"/>
          </p:cNvSpPr>
          <p:nvPr>
            <p:ph type="body" idx="1"/>
          </p:nvPr>
        </p:nvSpPr>
        <p:spPr>
          <a:xfrm>
            <a:off x="502920" y="3097530"/>
            <a:ext cx="11229734" cy="33032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08242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Lst>
  <p:txStyles>
    <p:titleStyle>
      <a:lvl1pPr marL="0" algn="l" defTabSz="914400" rtl="0" eaLnBrk="1" latinLnBrk="0" hangingPunct="1">
        <a:lnSpc>
          <a:spcPct val="90000"/>
        </a:lnSpc>
        <a:spcBef>
          <a:spcPct val="0"/>
        </a:spcBef>
        <a:spcAft>
          <a:spcPts val="0"/>
        </a:spcAft>
        <a:buNone/>
        <a:defRPr sz="4000" b="1" i="0" kern="1200" cap="all" spc="200" baseline="0">
          <a:solidFill>
            <a:schemeClr val="bg1"/>
          </a:solidFill>
          <a:latin typeface="+mj-lt"/>
          <a:ea typeface="+mj-ea"/>
          <a:cs typeface="+mj-cs"/>
        </a:defRPr>
      </a:lvl1pPr>
    </p:titleStyle>
    <p:bodyStyle>
      <a:lvl1pPr marL="228600" indent="-228600" algn="l" defTabSz="914400" rtl="0" eaLnBrk="1" latinLnBrk="0" hangingPunct="1">
        <a:lnSpc>
          <a:spcPts val="3200"/>
        </a:lnSpc>
        <a:spcBef>
          <a:spcPts val="1000"/>
        </a:spcBef>
        <a:spcAft>
          <a:spcPts val="600"/>
        </a:spcAft>
        <a:buFont typeface="Arial" panose="020B0604020202020204" pitchFamily="34" charset="0"/>
        <a:buChar char="•"/>
        <a:defRPr sz="2200" b="0" i="0" kern="1200" baseline="0">
          <a:solidFill>
            <a:schemeClr val="tx2"/>
          </a:solidFill>
          <a:latin typeface="+mn-lt"/>
          <a:ea typeface="+mn-ea"/>
          <a:cs typeface="+mn-cs"/>
        </a:defRPr>
      </a:lvl1pPr>
      <a:lvl2pPr marL="685800" indent="-228600" algn="l" defTabSz="914400" rtl="0" eaLnBrk="1" latinLnBrk="0" hangingPunct="1">
        <a:lnSpc>
          <a:spcPts val="2600"/>
        </a:lnSpc>
        <a:spcBef>
          <a:spcPts val="500"/>
        </a:spcBef>
        <a:spcAft>
          <a:spcPts val="600"/>
        </a:spcAft>
        <a:buFont typeface="Arial" panose="020B0604020202020204" pitchFamily="34" charset="0"/>
        <a:buChar char="•"/>
        <a:defRPr sz="1600" b="1" i="0" kern="1200" baseline="0">
          <a:solidFill>
            <a:schemeClr val="accent1"/>
          </a:solidFill>
          <a:latin typeface="+mn-lt"/>
          <a:ea typeface="+mn-ea"/>
          <a:cs typeface="+mn-cs"/>
        </a:defRPr>
      </a:lvl2pPr>
      <a:lvl3pPr marL="1143000" indent="-228600" algn="l" defTabSz="914400" rtl="0" eaLnBrk="1" latinLnBrk="0" hangingPunct="1">
        <a:lnSpc>
          <a:spcPts val="2600"/>
        </a:lnSpc>
        <a:spcBef>
          <a:spcPts val="500"/>
        </a:spcBef>
        <a:spcAft>
          <a:spcPts val="600"/>
        </a:spcAft>
        <a:buFont typeface="Arial" panose="020B0604020202020204" pitchFamily="34" charset="0"/>
        <a:buChar char="•"/>
        <a:defRPr sz="1600" kern="1200">
          <a:solidFill>
            <a:schemeClr val="accent6">
              <a:lumMod val="75000"/>
            </a:schemeClr>
          </a:solidFill>
          <a:latin typeface="+mn-lt"/>
          <a:ea typeface="+mn-ea"/>
          <a:cs typeface="+mn-cs"/>
        </a:defRPr>
      </a:lvl3pPr>
      <a:lvl4pPr marL="16002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4pPr>
      <a:lvl5pPr marL="20574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clipgid.com/measuring-spoon-clipart.html" TargetMode="External"/><Relationship Id="rId7" Type="http://schemas.openxmlformats.org/officeDocument/2006/relationships/hyperlink" Target="https://www.iconfinder.com/icons/318584/explore_find_magnifier_magnifying_magnifying_glass_research_science_search_view_zoom_icon" TargetMode="External"/><Relationship Id="rId12"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hyperlink" Target="http://srrpiti.com/" TargetMode="External"/><Relationship Id="rId10" Type="http://schemas.openxmlformats.org/officeDocument/2006/relationships/hyperlink" Target="http://www.saarthimarketing.com/our-process/" TargetMode="External"/><Relationship Id="rId4" Type="http://schemas.openxmlformats.org/officeDocument/2006/relationships/image" Target="../media/image74.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mysuccesslab.com/avoiding-leadership-mistakes-recovering-ones-happen-anyway/"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www.cipe-af.org/programs/national-business-agenda-nba/" TargetMode="External"/><Relationship Id="rId7" Type="http://schemas.openxmlformats.org/officeDocument/2006/relationships/hyperlink" Target="http://www.cipe.org/publications/detail/programs-eurasia"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hyperlink" Target="http://www.cipe.org/blog/author/notelbelan/"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triowebptc.org/link/learning-objectives.html"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9425" cy="4562475"/>
          </a:xfrm>
        </p:spPr>
        <p:txBody>
          <a:bodyPr>
            <a:normAutofit/>
          </a:bodyPr>
          <a:lstStyle/>
          <a:p>
            <a:pPr algn="ctr"/>
            <a:r>
              <a:rPr lang="en-US" sz="2400" dirty="0"/>
              <a:t>Women Business Agendas</a:t>
            </a:r>
            <a:br>
              <a:rPr lang="en-US" sz="2400" dirty="0"/>
            </a:br>
            <a:r>
              <a:rPr lang="en-US" sz="2400" dirty="0"/>
              <a:t> </a:t>
            </a:r>
            <a:br>
              <a:rPr lang="en-US" sz="2800" dirty="0"/>
            </a:br>
            <a:br>
              <a:rPr lang="en-US" sz="2000" i="1" dirty="0"/>
            </a:br>
            <a:r>
              <a:rPr lang="en-US" sz="2000" i="1" dirty="0"/>
              <a:t>PNG WBA Introductory Workshop</a:t>
            </a:r>
            <a:br>
              <a:rPr lang="en-US" sz="2000" dirty="0"/>
            </a:br>
            <a:br>
              <a:rPr lang="en-US" sz="2000" dirty="0"/>
            </a:br>
            <a:r>
              <a:rPr lang="en-US" sz="2000" dirty="0"/>
              <a:t>February 27, 2020</a:t>
            </a:r>
            <a:endParaRPr lang="en-US" sz="2800" dirty="0"/>
          </a:p>
        </p:txBody>
      </p:sp>
      <p:sp>
        <p:nvSpPr>
          <p:cNvPr id="3" name="Text Placeholder 2"/>
          <p:cNvSpPr>
            <a:spLocks noGrp="1"/>
          </p:cNvSpPr>
          <p:nvPr>
            <p:ph type="body" idx="1"/>
          </p:nvPr>
        </p:nvSpPr>
        <p:spPr/>
        <p:txBody>
          <a:bodyPr>
            <a:normAutofit/>
          </a:bodyPr>
          <a:lstStyle/>
          <a:p>
            <a:pPr algn="ctr"/>
            <a:r>
              <a:rPr lang="en-US" sz="2000" b="1" dirty="0"/>
              <a:t>Barbara Langley </a:t>
            </a:r>
          </a:p>
          <a:p>
            <a:pPr algn="ctr"/>
            <a:r>
              <a:rPr lang="en-US" sz="2000" b="1" dirty="0"/>
              <a:t>director of the Center for Women’s Economic Empowerment</a:t>
            </a:r>
          </a:p>
        </p:txBody>
      </p:sp>
    </p:spTree>
    <p:extLst>
      <p:ext uri="{BB962C8B-B14F-4D97-AF65-F5344CB8AC3E}">
        <p14:creationId xmlns:p14="http://schemas.microsoft.com/office/powerpoint/2010/main" val="2183334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3. Develop the </a:t>
            </a:r>
            <a:r>
              <a:rPr lang="en-US" dirty="0" err="1"/>
              <a:t>nba</a:t>
            </a:r>
            <a:br>
              <a:rPr lang="en-US" dirty="0"/>
            </a:br>
            <a:r>
              <a:rPr lang="en-US" sz="2400" b="0" dirty="0"/>
              <a:t>Create a clear roadmap of reforms</a:t>
            </a:r>
            <a:endParaRPr lang="en-US" b="0" dirty="0"/>
          </a:p>
        </p:txBody>
      </p:sp>
      <p:sp>
        <p:nvSpPr>
          <p:cNvPr id="3" name="Rectangle 2">
            <a:extLst>
              <a:ext uri="{FF2B5EF4-FFF2-40B4-BE49-F238E27FC236}">
                <a16:creationId xmlns:a16="http://schemas.microsoft.com/office/drawing/2014/main" id="{B70DB23C-DCD8-406C-8A91-A64F8391CF0A}"/>
              </a:ext>
            </a:extLst>
          </p:cNvPr>
          <p:cNvSpPr/>
          <p:nvPr/>
        </p:nvSpPr>
        <p:spPr>
          <a:xfrm>
            <a:off x="770312" y="2906277"/>
            <a:ext cx="6096000" cy="3539430"/>
          </a:xfrm>
          <a:prstGeom prst="rect">
            <a:avLst/>
          </a:prstGeom>
        </p:spPr>
        <p:txBody>
          <a:bodyPr>
            <a:spAutoFit/>
          </a:bodyPr>
          <a:lstStyle/>
          <a:p>
            <a:pPr marL="285750" indent="-285750">
              <a:buFont typeface="Arial" panose="020B0604020202020204" pitchFamily="34" charset="0"/>
              <a:buChar char="•"/>
            </a:pPr>
            <a:r>
              <a:rPr lang="en-US" sz="3200" dirty="0"/>
              <a:t>Feedback and finalization</a:t>
            </a:r>
          </a:p>
          <a:p>
            <a:pPr marL="285750" indent="-285750">
              <a:buFont typeface="Arial" panose="020B0604020202020204" pitchFamily="34" charset="0"/>
              <a:buChar char="•"/>
            </a:pPr>
            <a:r>
              <a:rPr lang="en-US" sz="3200" dirty="0"/>
              <a:t>Structure</a:t>
            </a:r>
          </a:p>
          <a:p>
            <a:pPr marL="285750" indent="-285750">
              <a:buFont typeface="Arial" panose="020B0604020202020204" pitchFamily="34" charset="0"/>
              <a:buChar char="•"/>
            </a:pPr>
            <a:r>
              <a:rPr lang="en-US" sz="3200" dirty="0"/>
              <a:t>Substance</a:t>
            </a:r>
          </a:p>
          <a:p>
            <a:pPr marL="285750" indent="-285750">
              <a:buFont typeface="Arial" panose="020B0604020202020204" pitchFamily="34" charset="0"/>
              <a:buChar char="•"/>
            </a:pPr>
            <a:r>
              <a:rPr lang="en-US" sz="3200" dirty="0"/>
              <a:t>Level of detail</a:t>
            </a:r>
          </a:p>
          <a:p>
            <a:pPr marL="285750" indent="-285750">
              <a:buFont typeface="Arial" panose="020B0604020202020204" pitchFamily="34" charset="0"/>
              <a:buChar char="•"/>
            </a:pPr>
            <a:r>
              <a:rPr lang="en-US" sz="3200" dirty="0"/>
              <a:t>Length</a:t>
            </a:r>
          </a:p>
          <a:p>
            <a:pPr marL="285750" indent="-285750">
              <a:buFont typeface="Arial" panose="020B0604020202020204" pitchFamily="34" charset="0"/>
              <a:buChar char="•"/>
            </a:pPr>
            <a:r>
              <a:rPr lang="en-US" sz="3200" dirty="0"/>
              <a:t>Different versions for different audiences</a:t>
            </a:r>
            <a:endParaRPr lang="en-US" altLang="en-US" sz="3200" b="1" dirty="0"/>
          </a:p>
        </p:txBody>
      </p:sp>
      <p:pic>
        <p:nvPicPr>
          <p:cNvPr id="5" name="Picture 13" descr="https://amomoffaith.files.wordpress.com/2015/06/road-map-clip-art-102159.jpg">
            <a:extLst>
              <a:ext uri="{FF2B5EF4-FFF2-40B4-BE49-F238E27FC236}">
                <a16:creationId xmlns:a16="http://schemas.microsoft.com/office/drawing/2014/main" id="{A5031028-A3A9-4A0D-B411-10292461A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790" y="2682435"/>
            <a:ext cx="3873557" cy="409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0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4. Advocate</a:t>
            </a:r>
            <a:br>
              <a:rPr lang="en-US" dirty="0"/>
            </a:br>
            <a:r>
              <a:rPr lang="en-US" sz="2400" b="0" dirty="0"/>
              <a:t>Launch the </a:t>
            </a:r>
            <a:r>
              <a:rPr lang="en-US" sz="2400" b="0" dirty="0" err="1"/>
              <a:t>Wba</a:t>
            </a:r>
            <a:r>
              <a:rPr lang="en-US" sz="2400" b="0" dirty="0"/>
              <a:t>, communicate, and advocate</a:t>
            </a:r>
            <a:endParaRPr lang="en-US" b="0" dirty="0"/>
          </a:p>
        </p:txBody>
      </p:sp>
      <p:sp>
        <p:nvSpPr>
          <p:cNvPr id="3" name="Rectangle 2">
            <a:extLst>
              <a:ext uri="{FF2B5EF4-FFF2-40B4-BE49-F238E27FC236}">
                <a16:creationId xmlns:a16="http://schemas.microsoft.com/office/drawing/2014/main" id="{B70DB23C-DCD8-406C-8A91-A64F8391CF0A}"/>
              </a:ext>
            </a:extLst>
          </p:cNvPr>
          <p:cNvSpPr/>
          <p:nvPr/>
        </p:nvSpPr>
        <p:spPr>
          <a:xfrm>
            <a:off x="587432" y="2906277"/>
            <a:ext cx="6096000" cy="3539430"/>
          </a:xfrm>
          <a:prstGeom prst="rect">
            <a:avLst/>
          </a:prstGeom>
        </p:spPr>
        <p:txBody>
          <a:bodyPr>
            <a:spAutoFit/>
          </a:bodyPr>
          <a:lstStyle/>
          <a:p>
            <a:pPr marL="457200" indent="-457200">
              <a:buFont typeface="Arial" panose="020B0604020202020204" pitchFamily="34" charset="0"/>
              <a:buChar char="•"/>
            </a:pPr>
            <a:r>
              <a:rPr lang="en-US" altLang="en-US" sz="3200" dirty="0"/>
              <a:t>Launch event</a:t>
            </a:r>
          </a:p>
          <a:p>
            <a:pPr marL="457200" indent="-457200">
              <a:buFont typeface="Arial" panose="020B0604020202020204" pitchFamily="34" charset="0"/>
              <a:buChar char="•"/>
            </a:pPr>
            <a:r>
              <a:rPr lang="en-US" altLang="en-US" sz="3200" dirty="0"/>
              <a:t>Dissemination</a:t>
            </a:r>
          </a:p>
          <a:p>
            <a:pPr marL="457200" indent="-457200">
              <a:buFont typeface="Arial" panose="020B0604020202020204" pitchFamily="34" charset="0"/>
              <a:buChar char="•"/>
            </a:pPr>
            <a:r>
              <a:rPr lang="en-US" altLang="en-US" sz="3200" dirty="0"/>
              <a:t>Outreach meetings and events</a:t>
            </a:r>
          </a:p>
          <a:p>
            <a:pPr marL="457200" indent="-457200">
              <a:buFont typeface="Arial" panose="020B0604020202020204" pitchFamily="34" charset="0"/>
              <a:buChar char="•"/>
            </a:pPr>
            <a:r>
              <a:rPr lang="en-US" altLang="en-US" sz="3200" dirty="0"/>
              <a:t>Education and awareness campaigns</a:t>
            </a:r>
          </a:p>
          <a:p>
            <a:pPr marL="457200" indent="-457200">
              <a:buFont typeface="Arial" panose="020B0604020202020204" pitchFamily="34" charset="0"/>
              <a:buChar char="•"/>
            </a:pPr>
            <a:r>
              <a:rPr lang="en-US" altLang="en-US" sz="3200" dirty="0"/>
              <a:t>An ongoing process</a:t>
            </a:r>
          </a:p>
        </p:txBody>
      </p:sp>
      <p:pic>
        <p:nvPicPr>
          <p:cNvPr id="6" name="Picture 2" descr="http://showhope.org/wp-content/uploads/2014/04/BlueAdvocate.png">
            <a:extLst>
              <a:ext uri="{FF2B5EF4-FFF2-40B4-BE49-F238E27FC236}">
                <a16:creationId xmlns:a16="http://schemas.microsoft.com/office/drawing/2014/main" id="{FBAE478E-CEB6-4C23-A8DB-AB0B087D2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423" y="2765572"/>
            <a:ext cx="3820839" cy="382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83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5. Monitor and evaluate</a:t>
            </a:r>
            <a:br>
              <a:rPr lang="en-US" dirty="0"/>
            </a:br>
            <a:r>
              <a:rPr lang="en-US" sz="2400" b="0" dirty="0"/>
              <a:t>track steps take toward reform, examine impact of implementation</a:t>
            </a:r>
            <a:endParaRPr lang="en-US" b="0" dirty="0"/>
          </a:p>
        </p:txBody>
      </p:sp>
      <p:sp>
        <p:nvSpPr>
          <p:cNvPr id="3" name="Rectangle 2">
            <a:extLst>
              <a:ext uri="{FF2B5EF4-FFF2-40B4-BE49-F238E27FC236}">
                <a16:creationId xmlns:a16="http://schemas.microsoft.com/office/drawing/2014/main" id="{B70DB23C-DCD8-406C-8A91-A64F8391CF0A}"/>
              </a:ext>
            </a:extLst>
          </p:cNvPr>
          <p:cNvSpPr/>
          <p:nvPr/>
        </p:nvSpPr>
        <p:spPr>
          <a:xfrm>
            <a:off x="421177" y="2690832"/>
            <a:ext cx="7775172" cy="3970318"/>
          </a:xfrm>
          <a:prstGeom prst="rect">
            <a:avLst/>
          </a:prstGeom>
        </p:spPr>
        <p:txBody>
          <a:bodyPr wrap="square">
            <a:spAutoFit/>
          </a:bodyPr>
          <a:lstStyle/>
          <a:p>
            <a:pPr marL="457200" indent="-457200">
              <a:buFont typeface="Arial" panose="020B0604020202020204" pitchFamily="34" charset="0"/>
              <a:buChar char="•"/>
            </a:pPr>
            <a:r>
              <a:rPr lang="en-US" altLang="en-US" sz="2800" dirty="0"/>
              <a:t>Monitor for reform implementation, impact</a:t>
            </a:r>
          </a:p>
          <a:p>
            <a:pPr marL="457200" indent="-457200">
              <a:buFont typeface="Arial" panose="020B0604020202020204" pitchFamily="34" charset="0"/>
              <a:buChar char="•"/>
            </a:pPr>
            <a:r>
              <a:rPr lang="en-US" altLang="en-US" sz="2800" dirty="0"/>
              <a:t>Monitor the WBA initiative – levels of awareness, support keep public and decision makers updated on progress</a:t>
            </a:r>
          </a:p>
          <a:p>
            <a:pPr marL="457200" indent="-457200">
              <a:buFont typeface="Arial" panose="020B0604020202020204" pitchFamily="34" charset="0"/>
              <a:buChar char="•"/>
            </a:pPr>
            <a:r>
              <a:rPr lang="en-US" altLang="en-US" sz="2800" dirty="0"/>
              <a:t>Be public and transparent about successes, but also failures and things that </a:t>
            </a:r>
            <a:br>
              <a:rPr lang="en-US" altLang="en-US" sz="2800" dirty="0"/>
            </a:br>
            <a:r>
              <a:rPr lang="en-US" altLang="en-US" sz="2800" dirty="0"/>
              <a:t>need improvement</a:t>
            </a:r>
          </a:p>
          <a:p>
            <a:pPr marL="457200" indent="-457200">
              <a:buFont typeface="Arial" panose="020B0604020202020204" pitchFamily="34" charset="0"/>
              <a:buChar char="•"/>
            </a:pPr>
            <a:r>
              <a:rPr lang="en-US" altLang="en-US" sz="2800" dirty="0"/>
              <a:t>Recognize allies and </a:t>
            </a:r>
            <a:br>
              <a:rPr lang="en-US" altLang="en-US" sz="2800" dirty="0"/>
            </a:br>
            <a:r>
              <a:rPr lang="en-US" altLang="en-US" sz="2800" dirty="0"/>
              <a:t>supporters</a:t>
            </a:r>
          </a:p>
        </p:txBody>
      </p:sp>
      <p:pic>
        <p:nvPicPr>
          <p:cNvPr id="5" name="Picture 4">
            <a:extLst>
              <a:ext uri="{FF2B5EF4-FFF2-40B4-BE49-F238E27FC236}">
                <a16:creationId xmlns:a16="http://schemas.microsoft.com/office/drawing/2014/main" id="{E5469F3E-B67D-406A-8A66-0E37CB5A673B}"/>
              </a:ext>
            </a:extLst>
          </p:cNvPr>
          <p:cNvPicPr>
            <a:picLocks noChangeAspect="1"/>
          </p:cNvPicPr>
          <p:nvPr/>
        </p:nvPicPr>
        <p:blipFill rotWithShape="1">
          <a:blip r:embed="rId3"/>
          <a:srcRect l="26489" t="26460" r="27491" b="13851"/>
          <a:stretch/>
        </p:blipFill>
        <p:spPr>
          <a:xfrm>
            <a:off x="8196349" y="3401487"/>
            <a:ext cx="3805230" cy="2345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472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a:xfrm>
            <a:off x="0" y="0"/>
            <a:ext cx="12192000" cy="1444487"/>
          </a:xfrm>
        </p:spPr>
        <p:txBody>
          <a:bodyPr>
            <a:normAutofit fontScale="90000"/>
          </a:bodyPr>
          <a:lstStyle/>
          <a:p>
            <a:r>
              <a:rPr lang="en-US" dirty="0"/>
              <a:t>WBA Sample timeline</a:t>
            </a:r>
            <a:endParaRPr lang="en-US" b="0" dirty="0"/>
          </a:p>
        </p:txBody>
      </p:sp>
      <p:sp>
        <p:nvSpPr>
          <p:cNvPr id="4" name="TextBox 3">
            <a:extLst>
              <a:ext uri="{FF2B5EF4-FFF2-40B4-BE49-F238E27FC236}">
                <a16:creationId xmlns:a16="http://schemas.microsoft.com/office/drawing/2014/main" id="{B403282C-D1AE-4614-A5A5-B08BB12D445C}"/>
              </a:ext>
            </a:extLst>
          </p:cNvPr>
          <p:cNvSpPr txBox="1"/>
          <p:nvPr/>
        </p:nvSpPr>
        <p:spPr>
          <a:xfrm>
            <a:off x="337931" y="1470991"/>
            <a:ext cx="11516138" cy="6740307"/>
          </a:xfrm>
          <a:prstGeom prst="rect">
            <a:avLst/>
          </a:prstGeom>
          <a:noFill/>
        </p:spPr>
        <p:txBody>
          <a:bodyPr wrap="square" numCol="2" rtlCol="0">
            <a:spAutoFit/>
          </a:bodyPr>
          <a:lstStyle/>
          <a:p>
            <a:r>
              <a:rPr lang="en-US" b="1" dirty="0"/>
              <a:t>Coalition Building = 1 to 3 Months</a:t>
            </a:r>
          </a:p>
          <a:p>
            <a:pPr marL="285750" indent="-285750">
              <a:buFont typeface="Arial" panose="020B0604020202020204" pitchFamily="34" charset="0"/>
              <a:buChar char="•"/>
            </a:pPr>
            <a:r>
              <a:rPr lang="en-US" dirty="0"/>
              <a:t>Steering Committee Organization</a:t>
            </a:r>
          </a:p>
          <a:p>
            <a:pPr marL="285750" indent="-285750">
              <a:buFont typeface="Arial" panose="020B0604020202020204" pitchFamily="34" charset="0"/>
              <a:buChar char="•"/>
            </a:pPr>
            <a:r>
              <a:rPr lang="en-US" dirty="0"/>
              <a:t>Goals/Objective Setting</a:t>
            </a:r>
          </a:p>
          <a:p>
            <a:pPr marL="285750" indent="-285750">
              <a:buFont typeface="Arial" panose="020B0604020202020204" pitchFamily="34" charset="0"/>
              <a:buChar char="•"/>
            </a:pPr>
            <a:r>
              <a:rPr lang="en-US" dirty="0"/>
              <a:t>Roles and Responsibilities</a:t>
            </a:r>
          </a:p>
          <a:p>
            <a:pPr marL="285750" indent="-285750">
              <a:buFont typeface="Arial" panose="020B0604020202020204" pitchFamily="34" charset="0"/>
              <a:buChar char="•"/>
            </a:pPr>
            <a:r>
              <a:rPr lang="en-US" dirty="0"/>
              <a:t>Government Buy-in</a:t>
            </a:r>
          </a:p>
          <a:p>
            <a:pPr marL="285750" indent="-285750">
              <a:buFont typeface="Arial" panose="020B0604020202020204" pitchFamily="34" charset="0"/>
              <a:buChar char="•"/>
            </a:pPr>
            <a:endParaRPr lang="en-US" dirty="0"/>
          </a:p>
          <a:p>
            <a:r>
              <a:rPr lang="en-US" b="1" dirty="0"/>
              <a:t>Issue Identification/Prioritization = 1 to 2 Months</a:t>
            </a:r>
          </a:p>
          <a:p>
            <a:pPr marL="285750" indent="-285750">
              <a:buFont typeface="Arial" panose="020B0604020202020204" pitchFamily="34" charset="0"/>
              <a:buChar char="•"/>
            </a:pPr>
            <a:r>
              <a:rPr lang="en-US" dirty="0"/>
              <a:t>Private Sector Townhalls</a:t>
            </a:r>
          </a:p>
          <a:p>
            <a:pPr marL="285750" indent="-285750">
              <a:buFont typeface="Arial" panose="020B0604020202020204" pitchFamily="34" charset="0"/>
              <a:buChar char="•"/>
            </a:pPr>
            <a:r>
              <a:rPr lang="en-US" dirty="0"/>
              <a:t>Focus Groups</a:t>
            </a:r>
          </a:p>
          <a:p>
            <a:pPr marL="285750" indent="-285750">
              <a:buFont typeface="Arial" panose="020B0604020202020204" pitchFamily="34" charset="0"/>
              <a:buChar char="•"/>
            </a:pPr>
            <a:r>
              <a:rPr lang="en-US" dirty="0"/>
              <a:t>Member Surveys</a:t>
            </a:r>
          </a:p>
          <a:p>
            <a:pPr marL="285750" indent="-285750">
              <a:buFont typeface="Arial" panose="020B0604020202020204" pitchFamily="34" charset="0"/>
              <a:buChar char="•"/>
            </a:pPr>
            <a:endParaRPr lang="en-US" dirty="0"/>
          </a:p>
          <a:p>
            <a:r>
              <a:rPr lang="en-US" b="1" dirty="0"/>
              <a:t>Research &amp; Recommendations = 3 to 6 Months</a:t>
            </a:r>
          </a:p>
          <a:p>
            <a:pPr marL="285750" indent="-285750">
              <a:buFont typeface="Arial" panose="020B0604020202020204" pitchFamily="34" charset="0"/>
              <a:buChar char="•"/>
            </a:pPr>
            <a:r>
              <a:rPr lang="en-US" dirty="0"/>
              <a:t>Research Team</a:t>
            </a:r>
          </a:p>
          <a:p>
            <a:pPr marL="285750" indent="-285750">
              <a:buFont typeface="Arial" panose="020B0604020202020204" pitchFamily="34" charset="0"/>
              <a:buChar char="•"/>
            </a:pPr>
            <a:r>
              <a:rPr lang="en-US" dirty="0"/>
              <a:t>Legal/Regulatory/Social Norms Review</a:t>
            </a:r>
          </a:p>
          <a:p>
            <a:pPr marL="285750" indent="-285750">
              <a:buFont typeface="Arial" panose="020B0604020202020204" pitchFamily="34" charset="0"/>
              <a:buChar char="•"/>
            </a:pPr>
            <a:r>
              <a:rPr lang="en-US" dirty="0"/>
              <a:t>International Best Practice/Case Studies</a:t>
            </a:r>
          </a:p>
          <a:p>
            <a:pPr marL="285750" indent="-285750">
              <a:buFont typeface="Arial" panose="020B0604020202020204" pitchFamily="34" charset="0"/>
              <a:buChar char="•"/>
            </a:pPr>
            <a:r>
              <a:rPr lang="en-US" dirty="0"/>
              <a:t>First Draft</a:t>
            </a:r>
          </a:p>
          <a:p>
            <a:pPr marL="285750" indent="-285750">
              <a:buFont typeface="Arial" panose="020B0604020202020204" pitchFamily="34" charset="0"/>
              <a:buChar char="•"/>
            </a:pPr>
            <a:r>
              <a:rPr lang="en-US" dirty="0"/>
              <a:t>Coalition Feedback</a:t>
            </a:r>
          </a:p>
          <a:p>
            <a:pPr marL="285750" indent="-285750">
              <a:buFont typeface="Arial" panose="020B0604020202020204" pitchFamily="34" charset="0"/>
              <a:buChar char="•"/>
            </a:pPr>
            <a:r>
              <a:rPr lang="en-US" dirty="0"/>
              <a:t>Final Draft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b="1" dirty="0"/>
              <a:t>Public Launch = 1 Month</a:t>
            </a:r>
          </a:p>
          <a:p>
            <a:pPr marL="285750" indent="-285750">
              <a:buFont typeface="Arial" panose="020B0604020202020204" pitchFamily="34" charset="0"/>
              <a:buChar char="•"/>
            </a:pPr>
            <a:r>
              <a:rPr lang="en-US" dirty="0"/>
              <a:t>Print/Electronic Copies</a:t>
            </a:r>
          </a:p>
          <a:p>
            <a:pPr marL="285750" indent="-285750">
              <a:buFont typeface="Arial" panose="020B0604020202020204" pitchFamily="34" charset="0"/>
              <a:buChar char="•"/>
            </a:pPr>
            <a:r>
              <a:rPr lang="en-US" dirty="0"/>
              <a:t>Press Conference</a:t>
            </a:r>
          </a:p>
          <a:p>
            <a:pPr marL="285750" indent="-285750">
              <a:buFont typeface="Arial" panose="020B0604020202020204" pitchFamily="34" charset="0"/>
              <a:buChar char="•"/>
            </a:pPr>
            <a:r>
              <a:rPr lang="en-US" dirty="0"/>
              <a:t>Government Buy-In</a:t>
            </a:r>
          </a:p>
          <a:p>
            <a:pPr marL="285750" indent="-285750">
              <a:buFont typeface="Arial" panose="020B0604020202020204" pitchFamily="34" charset="0"/>
              <a:buChar char="•"/>
            </a:pPr>
            <a:endParaRPr lang="en-US" dirty="0"/>
          </a:p>
          <a:p>
            <a:r>
              <a:rPr lang="en-US" b="1" dirty="0"/>
              <a:t>Advocacy Campaign = 6 months to 1 year</a:t>
            </a:r>
          </a:p>
          <a:p>
            <a:pPr marL="285750" indent="-285750">
              <a:buFont typeface="Arial" panose="020B0604020202020204" pitchFamily="34" charset="0"/>
              <a:buChar char="•"/>
            </a:pPr>
            <a:r>
              <a:rPr lang="en-US" dirty="0"/>
              <a:t>Public-Private Dialogue</a:t>
            </a:r>
          </a:p>
          <a:p>
            <a:pPr marL="285750" indent="-285750">
              <a:buFont typeface="Arial" panose="020B0604020202020204" pitchFamily="34" charset="0"/>
              <a:buChar char="•"/>
            </a:pPr>
            <a:r>
              <a:rPr lang="en-US" dirty="0"/>
              <a:t>Key Stakeholder Meetings</a:t>
            </a:r>
          </a:p>
          <a:p>
            <a:pPr marL="285750" indent="-285750">
              <a:buFont typeface="Arial" panose="020B0604020202020204" pitchFamily="34" charset="0"/>
              <a:buChar char="•"/>
            </a:pPr>
            <a:r>
              <a:rPr lang="en-US" dirty="0"/>
              <a:t>Coalition Efforts/Endorsements</a:t>
            </a:r>
          </a:p>
          <a:p>
            <a:pPr marL="285750" indent="-285750">
              <a:buFont typeface="Arial" panose="020B0604020202020204" pitchFamily="34" charset="0"/>
              <a:buChar char="•"/>
            </a:pPr>
            <a:r>
              <a:rPr lang="en-US" dirty="0"/>
              <a:t>Media</a:t>
            </a:r>
          </a:p>
          <a:p>
            <a:pPr marL="285750" indent="-285750">
              <a:buFont typeface="Arial" panose="020B0604020202020204" pitchFamily="34" charset="0"/>
              <a:buChar char="•"/>
            </a:pPr>
            <a:endParaRPr lang="en-US" dirty="0"/>
          </a:p>
          <a:p>
            <a:r>
              <a:rPr lang="en-US" b="1" dirty="0"/>
              <a:t>Evaluation = 1 to 3 Months</a:t>
            </a:r>
          </a:p>
          <a:p>
            <a:pPr marL="285750" indent="-285750">
              <a:buFont typeface="Arial" panose="020B0604020202020204" pitchFamily="34" charset="0"/>
              <a:buChar char="•"/>
            </a:pPr>
            <a:r>
              <a:rPr lang="en-US" dirty="0"/>
              <a:t>Legislative Tracking</a:t>
            </a:r>
          </a:p>
          <a:p>
            <a:pPr marL="285750" indent="-285750">
              <a:buFont typeface="Arial" panose="020B0604020202020204" pitchFamily="34" charset="0"/>
              <a:buChar char="•"/>
            </a:pPr>
            <a:r>
              <a:rPr lang="en-US" dirty="0"/>
              <a:t>Scorecards</a:t>
            </a:r>
          </a:p>
          <a:p>
            <a:pPr marL="285750" indent="-285750">
              <a:buFont typeface="Arial" panose="020B0604020202020204" pitchFamily="34" charset="0"/>
              <a:buChar char="•"/>
            </a:pPr>
            <a:r>
              <a:rPr lang="en-US" dirty="0"/>
              <a:t>Impact Analysis</a:t>
            </a:r>
          </a:p>
          <a:p>
            <a:pPr marL="285750" indent="-285750">
              <a:buFont typeface="Arial" panose="020B0604020202020204" pitchFamily="34" charset="0"/>
              <a:buChar char="•"/>
            </a:pPr>
            <a:r>
              <a:rPr lang="en-US" dirty="0"/>
              <a:t>Lessons Learned for Second Phase</a:t>
            </a:r>
          </a:p>
          <a:p>
            <a:endParaRPr lang="en-US" dirty="0"/>
          </a:p>
          <a:p>
            <a:pPr marL="800100" lvl="1" indent="-34290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542201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C405-A1BC-4BCA-BA48-D0526D8DF7D4}"/>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697D7899-126D-4C7E-880D-68605B8CBFB4}"/>
              </a:ext>
            </a:extLst>
          </p:cNvPr>
          <p:cNvSpPr txBox="1">
            <a:spLocks/>
          </p:cNvSpPr>
          <p:nvPr/>
        </p:nvSpPr>
        <p:spPr>
          <a:xfrm>
            <a:off x="4132" y="-23291"/>
            <a:ext cx="12192000" cy="2562896"/>
          </a:xfrm>
          <a:prstGeom prst="rect">
            <a:avLst/>
          </a:prstGeom>
          <a:blipFill>
            <a:blip r:embed="rId2"/>
            <a:stretch>
              <a:fillRect/>
            </a:stretch>
          </a:blipFill>
        </p:spPr>
        <p:txBody>
          <a:bodyPr vert="horz" lIns="457200" tIns="457200" rIns="457200" bIns="457200" rtlCol="0" anchor="b">
            <a:normAutofit/>
          </a:bodyPr>
          <a:lstStyle>
            <a:lvl1pPr marL="0" algn="l" defTabSz="914400" rtl="0" eaLnBrk="1" latinLnBrk="0" hangingPunct="1">
              <a:lnSpc>
                <a:spcPct val="90000"/>
              </a:lnSpc>
              <a:spcBef>
                <a:spcPct val="0"/>
              </a:spcBef>
              <a:spcAft>
                <a:spcPts val="0"/>
              </a:spcAft>
              <a:buNone/>
              <a:defRPr sz="4000" b="1" i="0" kern="1200" cap="all" spc="200" baseline="0">
                <a:solidFill>
                  <a:schemeClr val="bg1"/>
                </a:solidFill>
                <a:latin typeface="+mj-lt"/>
                <a:ea typeface="+mj-ea"/>
                <a:cs typeface="+mj-cs"/>
              </a:defRPr>
            </a:lvl1pPr>
          </a:lstStyle>
          <a:p>
            <a:r>
              <a:rPr lang="en-US"/>
              <a:t>Ingredients for Success</a:t>
            </a:r>
            <a:endParaRPr lang="en-US" dirty="0"/>
          </a:p>
        </p:txBody>
      </p:sp>
      <p:sp>
        <p:nvSpPr>
          <p:cNvPr id="5" name="Content Placeholder 2">
            <a:extLst>
              <a:ext uri="{FF2B5EF4-FFF2-40B4-BE49-F238E27FC236}">
                <a16:creationId xmlns:a16="http://schemas.microsoft.com/office/drawing/2014/main" id="{060CBB9B-3DC6-40E3-A362-088A854681C2}"/>
              </a:ext>
            </a:extLst>
          </p:cNvPr>
          <p:cNvSpPr txBox="1">
            <a:spLocks/>
          </p:cNvSpPr>
          <p:nvPr/>
        </p:nvSpPr>
        <p:spPr>
          <a:xfrm>
            <a:off x="-4132" y="2586187"/>
            <a:ext cx="12192000" cy="4295104"/>
          </a:xfrm>
          <a:prstGeom prst="rect">
            <a:avLst/>
          </a:prstGeom>
        </p:spPr>
        <p:txBody>
          <a:bodyPr vert="horz" lIns="457200" tIns="365760" rIns="457200" bIns="457200" rtlCol="0">
            <a:normAutofit fontScale="25000" lnSpcReduction="20000"/>
          </a:bodyPr>
          <a:lstStyle>
            <a:lvl1pPr marL="228600" indent="-228600" algn="l" defTabSz="914400" rtl="0" eaLnBrk="1" latinLnBrk="0" hangingPunct="1">
              <a:lnSpc>
                <a:spcPts val="3200"/>
              </a:lnSpc>
              <a:spcBef>
                <a:spcPts val="1000"/>
              </a:spcBef>
              <a:spcAft>
                <a:spcPts val="600"/>
              </a:spcAft>
              <a:buFont typeface="Arial" panose="020B0604020202020204" pitchFamily="34" charset="0"/>
              <a:buChar char="•"/>
              <a:defRPr sz="2200" b="0" i="0" kern="1200" baseline="0">
                <a:solidFill>
                  <a:schemeClr val="tx2"/>
                </a:solidFill>
                <a:latin typeface="+mn-lt"/>
                <a:ea typeface="+mn-ea"/>
                <a:cs typeface="+mn-cs"/>
              </a:defRPr>
            </a:lvl1pPr>
            <a:lvl2pPr marL="685800" indent="-228600" algn="l" defTabSz="914400" rtl="0" eaLnBrk="1" latinLnBrk="0" hangingPunct="1">
              <a:lnSpc>
                <a:spcPts val="2600"/>
              </a:lnSpc>
              <a:spcBef>
                <a:spcPts val="500"/>
              </a:spcBef>
              <a:spcAft>
                <a:spcPts val="600"/>
              </a:spcAft>
              <a:buFont typeface="Arial" panose="020B0604020202020204" pitchFamily="34" charset="0"/>
              <a:buChar char="•"/>
              <a:defRPr sz="1600" b="1" i="0" kern="1200" baseline="0">
                <a:solidFill>
                  <a:schemeClr val="accent1"/>
                </a:solidFill>
                <a:latin typeface="+mn-lt"/>
                <a:ea typeface="+mn-ea"/>
                <a:cs typeface="+mn-cs"/>
              </a:defRPr>
            </a:lvl2pPr>
            <a:lvl3pPr marL="1143000" indent="-228600" algn="l" defTabSz="914400" rtl="0" eaLnBrk="1" latinLnBrk="0" hangingPunct="1">
              <a:lnSpc>
                <a:spcPts val="2600"/>
              </a:lnSpc>
              <a:spcBef>
                <a:spcPts val="500"/>
              </a:spcBef>
              <a:spcAft>
                <a:spcPts val="600"/>
              </a:spcAft>
              <a:buFont typeface="Arial" panose="020B0604020202020204" pitchFamily="34" charset="0"/>
              <a:buChar char="•"/>
              <a:defRPr sz="1600" kern="1200">
                <a:solidFill>
                  <a:schemeClr val="accent6">
                    <a:lumMod val="75000"/>
                  </a:schemeClr>
                </a:solidFill>
                <a:latin typeface="+mn-lt"/>
                <a:ea typeface="+mn-ea"/>
                <a:cs typeface="+mn-cs"/>
              </a:defRPr>
            </a:lvl3pPr>
            <a:lvl4pPr marL="16002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4pPr>
            <a:lvl5pPr marL="2057400" indent="-228600" algn="l" defTabSz="914400" rtl="0" eaLnBrk="1" latinLnBrk="0" hangingPunct="1">
              <a:lnSpc>
                <a:spcPts val="2400"/>
              </a:lnSpc>
              <a:spcBef>
                <a:spcPts val="500"/>
              </a:spcBef>
              <a:spcAft>
                <a:spcPts val="600"/>
              </a:spcAft>
              <a:buFont typeface="Arial" panose="020B0604020202020204" pitchFamily="34" charset="0"/>
              <a:buChar char="•"/>
              <a:defRPr sz="14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8000" b="1"/>
              <a:t>Systematic, organized </a:t>
            </a:r>
            <a:r>
              <a:rPr lang="en-US" sz="8000"/>
              <a:t>process, with methodology, mechanisms</a:t>
            </a:r>
          </a:p>
          <a:p>
            <a:pPr>
              <a:spcAft>
                <a:spcPts val="0"/>
              </a:spcAft>
            </a:pPr>
            <a:r>
              <a:rPr lang="en-US" altLang="en-US" sz="8000" b="1"/>
              <a:t>Broad-based, multi-way </a:t>
            </a:r>
            <a:r>
              <a:rPr lang="en-US" altLang="en-US" sz="8000"/>
              <a:t>consultation and communication at all levels </a:t>
            </a:r>
          </a:p>
          <a:p>
            <a:pPr>
              <a:spcAft>
                <a:spcPts val="0"/>
              </a:spcAft>
            </a:pPr>
            <a:r>
              <a:rPr lang="en-US" altLang="en-US" sz="8000" b="1"/>
              <a:t>Win-win</a:t>
            </a:r>
            <a:r>
              <a:rPr lang="en-US" altLang="en-US" sz="8000"/>
              <a:t> approach, seeks areas of common purpose</a:t>
            </a:r>
          </a:p>
          <a:p>
            <a:pPr>
              <a:spcAft>
                <a:spcPts val="0"/>
              </a:spcAft>
            </a:pPr>
            <a:r>
              <a:rPr lang="en-US" altLang="en-US" sz="8000"/>
              <a:t>Speaking with </a:t>
            </a:r>
            <a:r>
              <a:rPr lang="en-US" altLang="en-US" sz="8000" b="1"/>
              <a:t>one voice </a:t>
            </a:r>
            <a:r>
              <a:rPr lang="en-US" altLang="en-US" sz="8000"/>
              <a:t>on every issue</a:t>
            </a:r>
          </a:p>
          <a:p>
            <a:pPr>
              <a:spcAft>
                <a:spcPts val="0"/>
              </a:spcAft>
            </a:pPr>
            <a:r>
              <a:rPr lang="en-US" altLang="en-US" sz="8000" b="1"/>
              <a:t>Specific, clear, realistic</a:t>
            </a:r>
            <a:r>
              <a:rPr lang="en-US" altLang="en-US" sz="8000"/>
              <a:t>, research-based solutions that address systemic problems</a:t>
            </a:r>
          </a:p>
          <a:p>
            <a:pPr>
              <a:spcAft>
                <a:spcPts val="0"/>
              </a:spcAft>
            </a:pPr>
            <a:r>
              <a:rPr lang="en-US" altLang="en-US" sz="8000"/>
              <a:t>Involvement and </a:t>
            </a:r>
            <a:r>
              <a:rPr lang="en-US" altLang="en-US" sz="8000" b="1"/>
              <a:t>commitment</a:t>
            </a:r>
            <a:r>
              <a:rPr lang="en-US" altLang="en-US" sz="8000"/>
              <a:t> from all stakeholders</a:t>
            </a:r>
          </a:p>
          <a:p>
            <a:pPr>
              <a:spcAft>
                <a:spcPts val="0"/>
              </a:spcAft>
            </a:pPr>
            <a:r>
              <a:rPr lang="en-US" altLang="en-US" sz="8000"/>
              <a:t>Ongoing, </a:t>
            </a:r>
            <a:r>
              <a:rPr lang="en-US" altLang="en-US" sz="8000" b="1"/>
              <a:t>iterative</a:t>
            </a:r>
            <a:r>
              <a:rPr lang="en-US" altLang="en-US" sz="8000"/>
              <a:t> process</a:t>
            </a:r>
          </a:p>
          <a:p>
            <a:endParaRPr lang="en-US" dirty="0"/>
          </a:p>
        </p:txBody>
      </p:sp>
      <p:pic>
        <p:nvPicPr>
          <p:cNvPr id="6" name="Picture 8" descr="http://www.clipartpanda.com/clipart_images/measuring-spoons-37710951/download">
            <a:hlinkClick r:id="rId3"/>
            <a:extLst>
              <a:ext uri="{FF2B5EF4-FFF2-40B4-BE49-F238E27FC236}">
                <a16:creationId xmlns:a16="http://schemas.microsoft.com/office/drawing/2014/main" id="{72AD7C20-6445-4DBB-AC1E-E5F6E0DF1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6785">
            <a:off x="9369773" y="3237867"/>
            <a:ext cx="2120089" cy="2095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rrpiti.com/images/Learning%20Objectives_125_125.png">
            <a:hlinkClick r:id="rId5"/>
            <a:extLst>
              <a:ext uri="{FF2B5EF4-FFF2-40B4-BE49-F238E27FC236}">
                <a16:creationId xmlns:a16="http://schemas.microsoft.com/office/drawing/2014/main" id="{B4C98702-4ACA-4D13-A530-60E49E220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0663" y="3852303"/>
            <a:ext cx="613760" cy="613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cdn1.iconfinder.com/data/icons/unique-round-blue/93/search-512.png">
            <a:hlinkClick r:id="rId7"/>
            <a:extLst>
              <a:ext uri="{FF2B5EF4-FFF2-40B4-BE49-F238E27FC236}">
                <a16:creationId xmlns:a16="http://schemas.microsoft.com/office/drawing/2014/main" id="{8A475080-FF34-4706-B35D-9827D955F9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804" y="4897424"/>
            <a:ext cx="325622" cy="3256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google.com/url?sa=i&amp;source=imgres&amp;cd=&amp;ved=0CAYQjBwwAGoVChMI4cqDsOuSyAIVCTk-Ch2RDgpq&amp;url=http%3A%2F%2Fmedia.cms.bmc.com%2Fimages%2Fscreenshot_process_alignment_Service.png&amp;psig=AFQjCNGZPyeRnoHfbJindkpzhOJ9c_Ma6A&amp;ust=1443292954371304">
            <a:extLst>
              <a:ext uri="{FF2B5EF4-FFF2-40B4-BE49-F238E27FC236}">
                <a16:creationId xmlns:a16="http://schemas.microsoft.com/office/drawing/2014/main" id="{D0534AF8-5A8F-48D4-BAAB-26A2E49B110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39" t="14181" r="69783" b="26098"/>
          <a:stretch/>
        </p:blipFill>
        <p:spPr bwMode="auto">
          <a:xfrm>
            <a:off x="10101660" y="4687157"/>
            <a:ext cx="469558" cy="4785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google.com/url?sa=i&amp;source=imgres&amp;cd=&amp;ved=0CAYQjBwwAGoVChMI4cqDsOuSyAIVCTk-Ch2RDgpq&amp;url=http%3A%2F%2Fmedia.cms.bmc.com%2Fimages%2Fscreenshot_process_alignment_Service.png&amp;psig=AFQjCNGZPyeRnoHfbJindkpzhOJ9c_Ma6A&amp;ust=1443292954371304">
            <a:extLst>
              <a:ext uri="{FF2B5EF4-FFF2-40B4-BE49-F238E27FC236}">
                <a16:creationId xmlns:a16="http://schemas.microsoft.com/office/drawing/2014/main" id="{5A40FA85-D860-41B2-910D-00C2592BAE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2451" t="16968" r="5253" b="26775"/>
          <a:stretch/>
        </p:blipFill>
        <p:spPr bwMode="auto">
          <a:xfrm>
            <a:off x="9599407" y="3124040"/>
            <a:ext cx="799179" cy="742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saarthimarketing.com/wp-content/uploads/2014/12/process-icon.png">
            <a:hlinkClick r:id="rId10"/>
            <a:extLst>
              <a:ext uri="{FF2B5EF4-FFF2-40B4-BE49-F238E27FC236}">
                <a16:creationId xmlns:a16="http://schemas.microsoft.com/office/drawing/2014/main" id="{F7E9F9DD-07D1-463E-8A23-C557B38416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1006" y="2395522"/>
            <a:ext cx="752950" cy="752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google.com/url?sa=i&amp;source=imgres&amp;cd=&amp;ved=0CAYQjBwwAGoVChMI4cqDsOuSyAIVCTk-Ch2RDgpq&amp;url=http%3A%2F%2Fmedia.cms.bmc.com%2Fimages%2Fscreenshot_process_alignment_Service.png&amp;psig=AFQjCNGZPyeRnoHfbJindkpzhOJ9c_Ma6A&amp;ust=1443292954371304">
            <a:extLst>
              <a:ext uri="{FF2B5EF4-FFF2-40B4-BE49-F238E27FC236}">
                <a16:creationId xmlns:a16="http://schemas.microsoft.com/office/drawing/2014/main" id="{B20C5F70-3468-4903-AB34-51E71A79198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713" t="15449" r="37825" b="28294"/>
          <a:stretch/>
        </p:blipFill>
        <p:spPr bwMode="auto">
          <a:xfrm>
            <a:off x="9864883" y="2749246"/>
            <a:ext cx="537835" cy="5129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K/g/T/d/K/yellow-cog-wheel-hi.png">
            <a:extLst>
              <a:ext uri="{FF2B5EF4-FFF2-40B4-BE49-F238E27FC236}">
                <a16:creationId xmlns:a16="http://schemas.microsoft.com/office/drawing/2014/main" id="{E79DF700-AD4F-4641-A77F-6DF03349DD9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6522" y="2506474"/>
            <a:ext cx="527037" cy="52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3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Common errors</a:t>
            </a:r>
          </a:p>
        </p:txBody>
      </p:sp>
      <p:sp>
        <p:nvSpPr>
          <p:cNvPr id="3" name="Content Placeholder 2">
            <a:extLst>
              <a:ext uri="{FF2B5EF4-FFF2-40B4-BE49-F238E27FC236}">
                <a16:creationId xmlns:a16="http://schemas.microsoft.com/office/drawing/2014/main" id="{ADB06299-89DF-B349-B5FE-189FFE7CCF76}"/>
              </a:ext>
            </a:extLst>
          </p:cNvPr>
          <p:cNvSpPr>
            <a:spLocks noGrp="1"/>
          </p:cNvSpPr>
          <p:nvPr>
            <p:ph idx="1"/>
          </p:nvPr>
        </p:nvSpPr>
        <p:spPr/>
        <p:txBody>
          <a:bodyPr/>
          <a:lstStyle/>
          <a:p>
            <a:r>
              <a:rPr lang="en-US" sz="2400" dirty="0"/>
              <a:t>Too many issues </a:t>
            </a:r>
          </a:p>
          <a:p>
            <a:r>
              <a:rPr lang="en-US" sz="2400" dirty="0"/>
              <a:t>Weak research or arguments</a:t>
            </a:r>
          </a:p>
          <a:p>
            <a:r>
              <a:rPr lang="en-US" sz="2400" dirty="0"/>
              <a:t>Limited buy-in (any level)</a:t>
            </a:r>
          </a:p>
          <a:p>
            <a:r>
              <a:rPr lang="en-US" sz="2400" dirty="0"/>
              <a:t>Too many “cooks in the kitchen”</a:t>
            </a:r>
          </a:p>
          <a:p>
            <a:r>
              <a:rPr lang="en-US" sz="2400" dirty="0"/>
              <a:t>Unclear process, roles during implementation</a:t>
            </a:r>
          </a:p>
          <a:p>
            <a:endParaRPr lang="en-US" dirty="0"/>
          </a:p>
        </p:txBody>
      </p:sp>
      <p:pic>
        <p:nvPicPr>
          <p:cNvPr id="4" name="Picture 6" descr="http://mysuccesslab.com/wp-content/uploads/2014/12/cropped.jpg">
            <a:hlinkClick r:id="rId2"/>
            <a:extLst>
              <a:ext uri="{FF2B5EF4-FFF2-40B4-BE49-F238E27FC236}">
                <a16:creationId xmlns:a16="http://schemas.microsoft.com/office/drawing/2014/main" id="{336286FF-673D-43AD-97AC-DF2696711E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30"/>
          <a:stretch/>
        </p:blipFill>
        <p:spPr bwMode="auto">
          <a:xfrm>
            <a:off x="7144846" y="2934102"/>
            <a:ext cx="4696335" cy="296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0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1C77-C6C0-C543-A0C0-809031CF14E1}"/>
              </a:ext>
            </a:extLst>
          </p:cNvPr>
          <p:cNvSpPr>
            <a:spLocks noGrp="1"/>
          </p:cNvSpPr>
          <p:nvPr>
            <p:ph type="title"/>
          </p:nvPr>
        </p:nvSpPr>
        <p:spPr>
          <a:xfrm>
            <a:off x="3269674" y="78243"/>
            <a:ext cx="8534400" cy="3740727"/>
          </a:xfrm>
        </p:spPr>
        <p:txBody>
          <a:bodyPr>
            <a:noAutofit/>
          </a:bodyPr>
          <a:lstStyle/>
          <a:p>
            <a:r>
              <a:rPr lang="en-US" sz="3600" dirty="0">
                <a:solidFill>
                  <a:schemeClr val="accent1">
                    <a:lumMod val="60000"/>
                    <a:lumOff val="40000"/>
                  </a:schemeClr>
                </a:solidFill>
              </a:rPr>
              <a:t>At best, </a:t>
            </a:r>
            <a:r>
              <a:rPr lang="en-US" sz="3600" dirty="0" err="1">
                <a:solidFill>
                  <a:schemeClr val="accent1">
                    <a:lumMod val="60000"/>
                    <a:lumOff val="40000"/>
                  </a:schemeClr>
                </a:solidFill>
              </a:rPr>
              <a:t>Wbas</a:t>
            </a:r>
            <a:r>
              <a:rPr lang="en-US" sz="3600" dirty="0">
                <a:solidFill>
                  <a:schemeClr val="accent1">
                    <a:lumMod val="60000"/>
                    <a:lumOff val="40000"/>
                  </a:schemeClr>
                </a:solidFill>
              </a:rPr>
              <a:t> can help transform both the economy and democracy—reform laws and change democratic values</a:t>
            </a:r>
          </a:p>
        </p:txBody>
      </p:sp>
      <p:sp>
        <p:nvSpPr>
          <p:cNvPr id="4" name="Title 1">
            <a:extLst>
              <a:ext uri="{FF2B5EF4-FFF2-40B4-BE49-F238E27FC236}">
                <a16:creationId xmlns:a16="http://schemas.microsoft.com/office/drawing/2014/main" id="{275999F9-5646-4999-B751-66D6D1FD0948}"/>
              </a:ext>
            </a:extLst>
          </p:cNvPr>
          <p:cNvSpPr txBox="1">
            <a:spLocks/>
          </p:cNvSpPr>
          <p:nvPr/>
        </p:nvSpPr>
        <p:spPr>
          <a:xfrm>
            <a:off x="3087309" y="3671577"/>
            <a:ext cx="8662544" cy="1867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2800" dirty="0"/>
              <a:t>Lobbying 		</a:t>
            </a:r>
            <a:r>
              <a:rPr lang="en-US" sz="2800" dirty="0">
                <a:sym typeface="Wingdings" panose="05000000000000000000" pitchFamily="2" charset="2"/>
              </a:rPr>
              <a:t> </a:t>
            </a:r>
            <a:r>
              <a:rPr lang="en-US" sz="2800" dirty="0"/>
              <a:t> 	Advocacy</a:t>
            </a:r>
          </a:p>
          <a:p>
            <a:pPr lvl="1"/>
            <a:r>
              <a:rPr lang="en-US" sz="2800" dirty="0"/>
              <a:t>Single interests 	</a:t>
            </a:r>
            <a:r>
              <a:rPr lang="en-US" sz="2800" dirty="0">
                <a:sym typeface="Wingdings" panose="05000000000000000000" pitchFamily="2" charset="2"/>
              </a:rPr>
              <a:t></a:t>
            </a:r>
            <a:r>
              <a:rPr lang="en-US" sz="2800" dirty="0"/>
              <a:t> 	Broad policy issues</a:t>
            </a:r>
          </a:p>
          <a:p>
            <a:pPr lvl="1"/>
            <a:r>
              <a:rPr lang="en-US" sz="2800" dirty="0"/>
              <a:t>One transaction 	</a:t>
            </a:r>
            <a:r>
              <a:rPr lang="en-US" sz="2800" dirty="0">
                <a:sym typeface="Wingdings" panose="05000000000000000000" pitchFamily="2" charset="2"/>
              </a:rPr>
              <a:t></a:t>
            </a:r>
            <a:r>
              <a:rPr lang="en-US" sz="2800" dirty="0"/>
              <a:t> 	Systemic changes</a:t>
            </a:r>
          </a:p>
          <a:p>
            <a:pPr lvl="1"/>
            <a:r>
              <a:rPr lang="en-US" sz="2800" dirty="0"/>
              <a:t>Behind-door deals 	</a:t>
            </a:r>
            <a:r>
              <a:rPr lang="en-US" sz="2800" dirty="0">
                <a:sym typeface="Wingdings" panose="05000000000000000000" pitchFamily="2" charset="2"/>
              </a:rPr>
              <a:t></a:t>
            </a:r>
            <a:r>
              <a:rPr lang="en-US" sz="2800" dirty="0"/>
              <a:t> 	Open, constant dialogue</a:t>
            </a:r>
          </a:p>
          <a:p>
            <a:r>
              <a:rPr lang="en-US" altLang="en-US" sz="3200" b="1" dirty="0"/>
              <a:t> </a:t>
            </a:r>
          </a:p>
          <a:p>
            <a:endParaRPr lang="en-US" altLang="en-US" sz="3200" b="1" dirty="0"/>
          </a:p>
          <a:p>
            <a:endParaRPr lang="en-US" altLang="en-US" sz="3200" b="1" dirty="0"/>
          </a:p>
        </p:txBody>
      </p:sp>
      <p:pic>
        <p:nvPicPr>
          <p:cNvPr id="5" name="Picture 2" descr="http://www.cipe-af.org/wp-content/uploads/2012/03/DSC04454.jpg">
            <a:hlinkClick r:id="rId3"/>
            <a:extLst>
              <a:ext uri="{FF2B5EF4-FFF2-40B4-BE49-F238E27FC236}">
                <a16:creationId xmlns:a16="http://schemas.microsoft.com/office/drawing/2014/main" id="{93E21C2A-D9F0-4C01-A4AF-FE19E9820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22" y="4748861"/>
            <a:ext cx="2832787" cy="1867950"/>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6" name="Picture 5" descr="http://www.cipe.org/blog/wp-content/uploads/2011/11/2011-NBA-conf-480x319.jpg">
            <a:hlinkClick r:id="rId5"/>
            <a:extLst>
              <a:ext uri="{FF2B5EF4-FFF2-40B4-BE49-F238E27FC236}">
                <a16:creationId xmlns:a16="http://schemas.microsoft.com/office/drawing/2014/main" id="{7D95F104-6097-4B11-BC39-DFFEA75711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012"/>
          <a:stretch/>
        </p:blipFill>
        <p:spPr bwMode="auto">
          <a:xfrm>
            <a:off x="254523" y="216813"/>
            <a:ext cx="2832787" cy="1731794"/>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7" name="Picture 10" descr="http://www.cipe.org/sites/default/files/publication-img/SAMevent.jpg">
            <a:hlinkClick r:id="rId7"/>
            <a:extLst>
              <a:ext uri="{FF2B5EF4-FFF2-40B4-BE49-F238E27FC236}">
                <a16:creationId xmlns:a16="http://schemas.microsoft.com/office/drawing/2014/main" id="{97134ECC-9B6F-4877-A1E5-D07DFDE2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523" y="2887860"/>
            <a:ext cx="2832787" cy="1888525"/>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8" name="Picture 12" descr="regional photo">
            <a:extLst>
              <a:ext uri="{FF2B5EF4-FFF2-40B4-BE49-F238E27FC236}">
                <a16:creationId xmlns:a16="http://schemas.microsoft.com/office/drawing/2014/main" id="{75FA8D69-1AF2-494C-A283-32F5725F3C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523" y="1793314"/>
            <a:ext cx="2832787" cy="1393110"/>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4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collective action!</a:t>
            </a:r>
            <a:endParaRPr lang="en-US" sz="5400" kern="1200" dirty="0">
              <a:solidFill>
                <a:srgbClr val="FFFFFF"/>
              </a:solidFill>
              <a:latin typeface="+mj-lt"/>
              <a:ea typeface="+mj-ea"/>
              <a:cs typeface="+mj-cs"/>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486902E0-ABBA-4E50-8F12-06C3A2E790BB}"/>
              </a:ext>
            </a:extLst>
          </p:cNvPr>
          <p:cNvPicPr>
            <a:picLocks noGrp="1" noChangeAspect="1"/>
          </p:cNvPicPr>
          <p:nvPr>
            <p:ph idx="1"/>
          </p:nvPr>
        </p:nvPicPr>
        <p:blipFill>
          <a:blip r:embed="rId2"/>
          <a:stretch>
            <a:fillRect/>
          </a:stretch>
        </p:blipFill>
        <p:spPr>
          <a:xfrm>
            <a:off x="666239" y="2509911"/>
            <a:ext cx="10804423" cy="3997637"/>
          </a:xfrm>
          <a:prstGeom prst="rect">
            <a:avLst/>
          </a:prstGeom>
        </p:spPr>
      </p:pic>
    </p:spTree>
    <p:extLst>
      <p:ext uri="{BB962C8B-B14F-4D97-AF65-F5344CB8AC3E}">
        <p14:creationId xmlns:p14="http://schemas.microsoft.com/office/powerpoint/2010/main" val="178819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managewp.com/wp-content/uploads/2012/10/Urtak-Questions-Answers-Engagement.png">
            <a:extLst>
              <a:ext uri="{FF2B5EF4-FFF2-40B4-BE49-F238E27FC236}">
                <a16:creationId xmlns:a16="http://schemas.microsoft.com/office/drawing/2014/main" id="{BE70C976-04BB-471B-A3A0-6DDE0B24D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9537" y="2254981"/>
            <a:ext cx="4192926" cy="234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6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6703B-ECD6-4638-A9CA-89E3F646A9AC}"/>
              </a:ext>
            </a:extLst>
          </p:cNvPr>
          <p:cNvSpPr txBox="1">
            <a:spLocks/>
          </p:cNvSpPr>
          <p:nvPr/>
        </p:nvSpPr>
        <p:spPr>
          <a:xfrm>
            <a:off x="0" y="0"/>
            <a:ext cx="8323118" cy="4562475"/>
          </a:xfrm>
          <a:prstGeom prst="rect">
            <a:avLst/>
          </a:prstGeom>
          <a:noFill/>
        </p:spPr>
        <p:txBody>
          <a:bodyPr vert="horz" lIns="457200" tIns="457200" rIns="457200" bIns="731520" rtlCol="0" anchor="b">
            <a:normAutofit/>
          </a:bodyPr>
          <a:lstStyle>
            <a:lvl1pPr marL="0" algn="l" defTabSz="914400" rtl="0" eaLnBrk="1" latinLnBrk="0" hangingPunct="1">
              <a:lnSpc>
                <a:spcPct val="90000"/>
              </a:lnSpc>
              <a:spcBef>
                <a:spcPct val="0"/>
              </a:spcBef>
              <a:spcAft>
                <a:spcPts val="0"/>
              </a:spcAft>
              <a:buNone/>
              <a:defRPr sz="6000" b="1" i="0" kern="1200" cap="all" spc="200" baseline="0">
                <a:solidFill>
                  <a:schemeClr val="tx1"/>
                </a:solidFill>
                <a:latin typeface="+mj-lt"/>
                <a:ea typeface="+mj-ea"/>
                <a:cs typeface="+mj-cs"/>
              </a:defRPr>
            </a:lvl1pPr>
          </a:lstStyle>
          <a:p>
            <a:r>
              <a:rPr lang="en-US" dirty="0"/>
              <a:t>Example: Bangladesh</a:t>
            </a:r>
          </a:p>
        </p:txBody>
      </p:sp>
      <p:pic>
        <p:nvPicPr>
          <p:cNvPr id="5" name="Picture 4">
            <a:extLst>
              <a:ext uri="{FF2B5EF4-FFF2-40B4-BE49-F238E27FC236}">
                <a16:creationId xmlns:a16="http://schemas.microsoft.com/office/drawing/2014/main" id="{420C1677-611F-4080-8F30-B04DADCF28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92" b="95701" l="6105" r="89988">
                        <a14:foregroundMark x1="15629" y1="7984" x2="15629" y2="7984"/>
                        <a14:foregroundMark x1="14774" y1="4094" x2="14774" y2="4094"/>
                        <a14:foregroundMark x1="8425" y1="12487" x2="8425" y2="12487"/>
                        <a14:foregroundMark x1="6349" y1="33675" x2="6349" y2="33675"/>
                        <a14:foregroundMark x1="54701" y1="69806" x2="54701" y2="69806"/>
                        <a14:foregroundMark x1="57509" y1="66633" x2="57509" y2="66633"/>
                        <a14:foregroundMark x1="61294" y1="72876" x2="61294" y2="72876"/>
                        <a14:foregroundMark x1="67643" y1="69294" x2="67643" y2="69294"/>
                        <a14:foregroundMark x1="79487" y1="91607" x2="79487" y2="91607"/>
                        <a14:foregroundMark x1="81929" y1="95701" x2="81929" y2="95701"/>
                      </a14:backgroundRemoval>
                    </a14:imgEffect>
                  </a14:imgLayer>
                </a14:imgProps>
              </a:ext>
            </a:extLst>
          </a:blip>
          <a:stretch>
            <a:fillRect/>
          </a:stretch>
        </p:blipFill>
        <p:spPr>
          <a:xfrm>
            <a:off x="6431973" y="495482"/>
            <a:ext cx="4918221" cy="5867035"/>
          </a:xfrm>
          <a:prstGeom prst="rect">
            <a:avLst/>
          </a:prstGeom>
        </p:spPr>
      </p:pic>
    </p:spTree>
    <p:extLst>
      <p:ext uri="{BB962C8B-B14F-4D97-AF65-F5344CB8AC3E}">
        <p14:creationId xmlns:p14="http://schemas.microsoft.com/office/powerpoint/2010/main" val="287684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a:xfrm>
            <a:off x="0" y="0"/>
            <a:ext cx="12192000" cy="2562896"/>
          </a:xfrm>
        </p:spPr>
        <p:txBody>
          <a:bodyPr/>
          <a:lstStyle/>
          <a:p>
            <a:r>
              <a:rPr lang="en-US" sz="4400" dirty="0"/>
              <a:t>Objectives</a:t>
            </a:r>
            <a:endParaRPr lang="en-US" dirty="0"/>
          </a:p>
        </p:txBody>
      </p:sp>
      <p:sp>
        <p:nvSpPr>
          <p:cNvPr id="3" name="Content Placeholder 2">
            <a:extLst>
              <a:ext uri="{FF2B5EF4-FFF2-40B4-BE49-F238E27FC236}">
                <a16:creationId xmlns:a16="http://schemas.microsoft.com/office/drawing/2014/main" id="{ADB06299-89DF-B349-B5FE-189FFE7CCF76}"/>
              </a:ext>
            </a:extLst>
          </p:cNvPr>
          <p:cNvSpPr>
            <a:spLocks noGrp="1"/>
          </p:cNvSpPr>
          <p:nvPr>
            <p:ph idx="1"/>
          </p:nvPr>
        </p:nvSpPr>
        <p:spPr>
          <a:xfrm>
            <a:off x="0" y="2562897"/>
            <a:ext cx="12192000" cy="4669176"/>
          </a:xfrm>
        </p:spPr>
        <p:txBody>
          <a:bodyPr>
            <a:normAutofit/>
          </a:bodyPr>
          <a:lstStyle/>
          <a:p>
            <a:pPr>
              <a:lnSpc>
                <a:spcPct val="114000"/>
              </a:lnSpc>
              <a:spcBef>
                <a:spcPts val="0"/>
              </a:spcBef>
              <a:spcAft>
                <a:spcPts val="0"/>
              </a:spcAft>
            </a:pPr>
            <a:r>
              <a:rPr lang="en-US" sz="2400" b="1" dirty="0"/>
              <a:t>Understand</a:t>
            </a:r>
            <a:r>
              <a:rPr lang="en-US" sz="2400" dirty="0"/>
              <a:t> the WBA process</a:t>
            </a:r>
          </a:p>
          <a:p>
            <a:pPr>
              <a:lnSpc>
                <a:spcPct val="114000"/>
              </a:lnSpc>
              <a:spcBef>
                <a:spcPts val="0"/>
              </a:spcBef>
              <a:spcAft>
                <a:spcPts val="0"/>
              </a:spcAft>
            </a:pPr>
            <a:r>
              <a:rPr lang="en-US" sz="2400" b="1" dirty="0"/>
              <a:t>Appreciate</a:t>
            </a:r>
            <a:r>
              <a:rPr lang="en-US" sz="2400" dirty="0"/>
              <a:t> the WBA’s potential </a:t>
            </a:r>
          </a:p>
          <a:p>
            <a:pPr>
              <a:lnSpc>
                <a:spcPct val="114000"/>
              </a:lnSpc>
              <a:spcBef>
                <a:spcPts val="0"/>
              </a:spcBef>
              <a:spcAft>
                <a:spcPts val="0"/>
              </a:spcAft>
            </a:pPr>
            <a:r>
              <a:rPr lang="en-US" sz="2400" b="1" dirty="0"/>
              <a:t>Analyze</a:t>
            </a:r>
            <a:r>
              <a:rPr lang="en-US" sz="2400" dirty="0"/>
              <a:t> how other countries have used the WBA process to improve the business environment for women</a:t>
            </a:r>
          </a:p>
          <a:p>
            <a:pPr>
              <a:lnSpc>
                <a:spcPct val="114000"/>
              </a:lnSpc>
              <a:spcBef>
                <a:spcPts val="0"/>
              </a:spcBef>
              <a:spcAft>
                <a:spcPts val="0"/>
              </a:spcAft>
            </a:pPr>
            <a:r>
              <a:rPr lang="en-US" sz="2400" b="1" dirty="0"/>
              <a:t>Agree</a:t>
            </a:r>
            <a:r>
              <a:rPr lang="en-US" sz="2400" dirty="0"/>
              <a:t> on what next</a:t>
            </a:r>
          </a:p>
          <a:p>
            <a:pPr lvl="1">
              <a:lnSpc>
                <a:spcPct val="114000"/>
              </a:lnSpc>
              <a:spcBef>
                <a:spcPts val="0"/>
              </a:spcBef>
              <a:spcAft>
                <a:spcPts val="0"/>
              </a:spcAft>
            </a:pPr>
            <a:r>
              <a:rPr lang="en-US" sz="2000" dirty="0"/>
              <a:t>Discuss the potential for a WBA in PNG</a:t>
            </a:r>
          </a:p>
          <a:p>
            <a:pPr lvl="1">
              <a:lnSpc>
                <a:spcPct val="114000"/>
              </a:lnSpc>
              <a:spcBef>
                <a:spcPts val="0"/>
              </a:spcBef>
              <a:spcAft>
                <a:spcPts val="0"/>
              </a:spcAft>
            </a:pPr>
            <a:r>
              <a:rPr lang="en-US" sz="2000" dirty="0"/>
              <a:t>Develop an initial coalition</a:t>
            </a:r>
          </a:p>
          <a:p>
            <a:pPr lvl="1">
              <a:lnSpc>
                <a:spcPct val="114000"/>
              </a:lnSpc>
              <a:spcBef>
                <a:spcPts val="0"/>
              </a:spcBef>
              <a:spcAft>
                <a:spcPts val="0"/>
              </a:spcAft>
            </a:pPr>
            <a:r>
              <a:rPr lang="en-US" sz="2000" dirty="0"/>
              <a:t>Develop an initial plan to implement the process</a:t>
            </a:r>
          </a:p>
          <a:p>
            <a:pPr marL="0" indent="0">
              <a:buNone/>
            </a:pPr>
            <a:endParaRPr lang="en-US" dirty="0"/>
          </a:p>
        </p:txBody>
      </p:sp>
      <p:pic>
        <p:nvPicPr>
          <p:cNvPr id="5" name="Picture 2" descr="http://www.triowebptc.org/images/icons/objectives-icon.png">
            <a:hlinkClick r:id="rId2"/>
            <a:extLst>
              <a:ext uri="{FF2B5EF4-FFF2-40B4-BE49-F238E27FC236}">
                <a16:creationId xmlns:a16="http://schemas.microsoft.com/office/drawing/2014/main" id="{5B9F8E4B-D922-439C-8843-D3E1A92632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1861" y="4338293"/>
            <a:ext cx="2061370" cy="206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652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C733-9E7D-4D04-8325-CC23C0DA1603}"/>
              </a:ext>
            </a:extLst>
          </p:cNvPr>
          <p:cNvSpPr>
            <a:spLocks noGrp="1"/>
          </p:cNvSpPr>
          <p:nvPr>
            <p:ph type="title"/>
          </p:nvPr>
        </p:nvSpPr>
        <p:spPr/>
        <p:txBody>
          <a:bodyPr/>
          <a:lstStyle/>
          <a:p>
            <a:r>
              <a:rPr lang="en-US" dirty="0"/>
              <a:t>National and Private Sector Context</a:t>
            </a:r>
          </a:p>
        </p:txBody>
      </p:sp>
      <p:sp>
        <p:nvSpPr>
          <p:cNvPr id="3" name="Content Placeholder 2">
            <a:extLst>
              <a:ext uri="{FF2B5EF4-FFF2-40B4-BE49-F238E27FC236}">
                <a16:creationId xmlns:a16="http://schemas.microsoft.com/office/drawing/2014/main" id="{D48BA657-18F8-44AA-9A20-19E83D7603BA}"/>
              </a:ext>
            </a:extLst>
          </p:cNvPr>
          <p:cNvSpPr>
            <a:spLocks noGrp="1"/>
          </p:cNvSpPr>
          <p:nvPr>
            <p:ph sz="half" idx="1"/>
          </p:nvPr>
        </p:nvSpPr>
        <p:spPr/>
        <p:txBody>
          <a:bodyPr>
            <a:normAutofit fontScale="85000" lnSpcReduction="10000"/>
          </a:bodyPr>
          <a:lstStyle/>
          <a:p>
            <a:pPr>
              <a:spcBef>
                <a:spcPts val="600"/>
              </a:spcBef>
            </a:pPr>
            <a:r>
              <a:rPr lang="en-US" dirty="0"/>
              <a:t>Population of 164.7 million, densely populated</a:t>
            </a:r>
          </a:p>
          <a:p>
            <a:pPr>
              <a:spcBef>
                <a:spcPts val="600"/>
              </a:spcBef>
            </a:pPr>
            <a:r>
              <a:rPr lang="en-US" dirty="0"/>
              <a:t>Widespread poverty, but improvements in economy recently</a:t>
            </a:r>
          </a:p>
          <a:p>
            <a:pPr lvl="1">
              <a:spcBef>
                <a:spcPts val="600"/>
              </a:spcBef>
            </a:pPr>
            <a:r>
              <a:rPr lang="en-US" dirty="0"/>
              <a:t>Average 6% growth in recent years</a:t>
            </a:r>
          </a:p>
          <a:p>
            <a:pPr>
              <a:spcBef>
                <a:spcPts val="600"/>
              </a:spcBef>
            </a:pPr>
            <a:r>
              <a:rPr lang="en-US" dirty="0"/>
              <a:t>Booming garment sector that has generated employment opportunities for urban women</a:t>
            </a:r>
          </a:p>
        </p:txBody>
      </p:sp>
    </p:spTree>
    <p:extLst>
      <p:ext uri="{BB962C8B-B14F-4D97-AF65-F5344CB8AC3E}">
        <p14:creationId xmlns:p14="http://schemas.microsoft.com/office/powerpoint/2010/main" val="455947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2CED-57E7-46B9-8BBA-739F088296D1}"/>
              </a:ext>
            </a:extLst>
          </p:cNvPr>
          <p:cNvSpPr>
            <a:spLocks noGrp="1"/>
          </p:cNvSpPr>
          <p:nvPr>
            <p:ph type="title"/>
          </p:nvPr>
        </p:nvSpPr>
        <p:spPr/>
        <p:txBody>
          <a:bodyPr/>
          <a:lstStyle/>
          <a:p>
            <a:r>
              <a:rPr lang="en-US" dirty="0"/>
              <a:t>Problems for Women</a:t>
            </a:r>
          </a:p>
        </p:txBody>
      </p:sp>
      <p:sp>
        <p:nvSpPr>
          <p:cNvPr id="3" name="Content Placeholder 2">
            <a:extLst>
              <a:ext uri="{FF2B5EF4-FFF2-40B4-BE49-F238E27FC236}">
                <a16:creationId xmlns:a16="http://schemas.microsoft.com/office/drawing/2014/main" id="{F0BB6790-A175-4163-A66D-75A7A899D4D7}"/>
              </a:ext>
            </a:extLst>
          </p:cNvPr>
          <p:cNvSpPr>
            <a:spLocks noGrp="1"/>
          </p:cNvSpPr>
          <p:nvPr>
            <p:ph idx="1"/>
          </p:nvPr>
        </p:nvSpPr>
        <p:spPr>
          <a:xfrm>
            <a:off x="4417997" y="914401"/>
            <a:ext cx="7774003" cy="6858000"/>
          </a:xfrm>
        </p:spPr>
        <p:txBody>
          <a:bodyPr/>
          <a:lstStyle/>
          <a:p>
            <a:pPr marL="0" indent="0">
              <a:buNone/>
            </a:pPr>
            <a:r>
              <a:rPr lang="en-US" dirty="0"/>
              <a:t>As Bangladesh’s economy grows: </a:t>
            </a:r>
          </a:p>
          <a:p>
            <a:r>
              <a:rPr lang="en-US" dirty="0"/>
              <a:t>Women businessowners move from microcredit to commercial bank loans. However, lack of credit and financial literacy, along with social norms make this difficult</a:t>
            </a:r>
          </a:p>
          <a:p>
            <a:r>
              <a:rPr lang="en-US" dirty="0"/>
              <a:t>Women move from informal to formal sector, facing regulatory and governance hurdles, and social barriers.</a:t>
            </a:r>
          </a:p>
        </p:txBody>
      </p:sp>
    </p:spTree>
    <p:extLst>
      <p:ext uri="{BB962C8B-B14F-4D97-AF65-F5344CB8AC3E}">
        <p14:creationId xmlns:p14="http://schemas.microsoft.com/office/powerpoint/2010/main" val="53510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CA28-F13F-4BB0-A930-26EBE7D23A67}"/>
              </a:ext>
            </a:extLst>
          </p:cNvPr>
          <p:cNvSpPr>
            <a:spLocks noGrp="1"/>
          </p:cNvSpPr>
          <p:nvPr>
            <p:ph type="title"/>
          </p:nvPr>
        </p:nvSpPr>
        <p:spPr/>
        <p:txBody>
          <a:bodyPr/>
          <a:lstStyle/>
          <a:p>
            <a:r>
              <a:rPr lang="en-US" dirty="0"/>
              <a:t>BWCCI &amp; WNBA</a:t>
            </a:r>
          </a:p>
        </p:txBody>
      </p:sp>
      <p:sp>
        <p:nvSpPr>
          <p:cNvPr id="3" name="Content Placeholder 2">
            <a:extLst>
              <a:ext uri="{FF2B5EF4-FFF2-40B4-BE49-F238E27FC236}">
                <a16:creationId xmlns:a16="http://schemas.microsoft.com/office/drawing/2014/main" id="{4C404501-56F5-4E19-A7D8-E0CD0AB2569C}"/>
              </a:ext>
            </a:extLst>
          </p:cNvPr>
          <p:cNvSpPr>
            <a:spLocks noGrp="1"/>
          </p:cNvSpPr>
          <p:nvPr>
            <p:ph idx="1"/>
          </p:nvPr>
        </p:nvSpPr>
        <p:spPr/>
        <p:txBody>
          <a:bodyPr/>
          <a:lstStyle/>
          <a:p>
            <a:r>
              <a:rPr lang="en-US" dirty="0"/>
              <a:t>Bangladesh Women’s Chamber of Commerce and Industry (BWCCI)</a:t>
            </a:r>
          </a:p>
          <a:p>
            <a:r>
              <a:rPr lang="en-US" dirty="0"/>
              <a:t>Women’s National Business Agenda (WNBA). </a:t>
            </a:r>
          </a:p>
          <a:p>
            <a:pPr lvl="1"/>
            <a:r>
              <a:rPr lang="en-US" dirty="0"/>
              <a:t>Baseline assessment</a:t>
            </a:r>
          </a:p>
          <a:p>
            <a:pPr lvl="1"/>
            <a:r>
              <a:rPr lang="en-US" dirty="0"/>
              <a:t>Advocacy meetings</a:t>
            </a:r>
          </a:p>
          <a:p>
            <a:pPr lvl="1"/>
            <a:r>
              <a:rPr lang="en-US" dirty="0"/>
              <a:t>Official business agenda with 30 reform recommendations. </a:t>
            </a:r>
          </a:p>
        </p:txBody>
      </p:sp>
    </p:spTree>
    <p:extLst>
      <p:ext uri="{BB962C8B-B14F-4D97-AF65-F5344CB8AC3E}">
        <p14:creationId xmlns:p14="http://schemas.microsoft.com/office/powerpoint/2010/main" val="114973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045C-F185-467F-A918-B74C2E9823A0}"/>
              </a:ext>
            </a:extLst>
          </p:cNvPr>
          <p:cNvSpPr>
            <a:spLocks noGrp="1"/>
          </p:cNvSpPr>
          <p:nvPr>
            <p:ph type="title"/>
          </p:nvPr>
        </p:nvSpPr>
        <p:spPr/>
        <p:txBody>
          <a:bodyPr/>
          <a:lstStyle/>
          <a:p>
            <a:r>
              <a:rPr lang="en-US" dirty="0"/>
              <a:t>Progress</a:t>
            </a:r>
          </a:p>
        </p:txBody>
      </p:sp>
      <p:sp>
        <p:nvSpPr>
          <p:cNvPr id="3" name="Content Placeholder 2">
            <a:extLst>
              <a:ext uri="{FF2B5EF4-FFF2-40B4-BE49-F238E27FC236}">
                <a16:creationId xmlns:a16="http://schemas.microsoft.com/office/drawing/2014/main" id="{84E4A87A-96E4-4F8F-B769-0EAB268F4C33}"/>
              </a:ext>
            </a:extLst>
          </p:cNvPr>
          <p:cNvSpPr>
            <a:spLocks noGrp="1"/>
          </p:cNvSpPr>
          <p:nvPr>
            <p:ph idx="1"/>
          </p:nvPr>
        </p:nvSpPr>
        <p:spPr>
          <a:xfrm>
            <a:off x="4417997" y="342901"/>
            <a:ext cx="7774003" cy="6858000"/>
          </a:xfrm>
        </p:spPr>
        <p:txBody>
          <a:bodyPr/>
          <a:lstStyle/>
          <a:p>
            <a:r>
              <a:rPr lang="en-US" dirty="0"/>
              <a:t>Central Bank issued instructions to commercial banks to increase lending to women-owned businesses. </a:t>
            </a:r>
          </a:p>
          <a:p>
            <a:r>
              <a:rPr lang="en-US" dirty="0"/>
              <a:t>Increase proportion of women entrepreneurs receiving commercial bank loans</a:t>
            </a:r>
          </a:p>
          <a:p>
            <a:pPr lvl="1"/>
            <a:r>
              <a:rPr lang="en-US" dirty="0"/>
              <a:t>19% in 2007 </a:t>
            </a:r>
            <a:r>
              <a:rPr lang="en-US" dirty="0">
                <a:sym typeface="Wingdings" panose="05000000000000000000" pitchFamily="2" charset="2"/>
              </a:rPr>
              <a:t> 50% in 2014</a:t>
            </a:r>
          </a:p>
          <a:p>
            <a:pPr lvl="1"/>
            <a:r>
              <a:rPr lang="en-US" dirty="0">
                <a:sym typeface="Wingdings" panose="05000000000000000000" pitchFamily="2" charset="2"/>
              </a:rPr>
              <a:t>More than $93 million in loans for SMEs to 10,000 women</a:t>
            </a:r>
            <a:endParaRPr lang="en-US" dirty="0"/>
          </a:p>
          <a:p>
            <a:r>
              <a:rPr lang="en-US" dirty="0"/>
              <a:t>More than 65% of the country’s banks staffing dedicated to desks for female borrowers</a:t>
            </a:r>
          </a:p>
          <a:p>
            <a:pPr lvl="1"/>
            <a:endParaRPr lang="en-US" dirty="0">
              <a:sym typeface="Wingdings" panose="05000000000000000000" pitchFamily="2" charset="2"/>
            </a:endParaRPr>
          </a:p>
        </p:txBody>
      </p:sp>
    </p:spTree>
    <p:extLst>
      <p:ext uri="{BB962C8B-B14F-4D97-AF65-F5344CB8AC3E}">
        <p14:creationId xmlns:p14="http://schemas.microsoft.com/office/powerpoint/2010/main" val="3597293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6703B-ECD6-4638-A9CA-89E3F646A9AC}"/>
              </a:ext>
            </a:extLst>
          </p:cNvPr>
          <p:cNvSpPr txBox="1">
            <a:spLocks/>
          </p:cNvSpPr>
          <p:nvPr/>
        </p:nvSpPr>
        <p:spPr>
          <a:xfrm>
            <a:off x="0" y="0"/>
            <a:ext cx="12192000" cy="2562896"/>
          </a:xfrm>
          <a:prstGeom prst="rect">
            <a:avLst/>
          </a:prstGeom>
          <a:solidFill>
            <a:schemeClr val="accent1"/>
          </a:solidFill>
        </p:spPr>
        <p:txBody>
          <a:bodyPr vert="horz" lIns="457200" tIns="457200" rIns="457200" bIns="457200" rtlCol="0" anchor="b">
            <a:normAutofit/>
          </a:bodyPr>
          <a:lstStyle>
            <a:lvl1pPr marL="0" algn="l" defTabSz="914400" rtl="0" eaLnBrk="1" latinLnBrk="0" hangingPunct="1">
              <a:lnSpc>
                <a:spcPct val="90000"/>
              </a:lnSpc>
              <a:spcBef>
                <a:spcPct val="0"/>
              </a:spcBef>
              <a:spcAft>
                <a:spcPts val="0"/>
              </a:spcAft>
              <a:buNone/>
              <a:defRPr sz="6000" b="1" i="0" kern="1200" cap="all" spc="200" baseline="0">
                <a:solidFill>
                  <a:schemeClr val="tx1"/>
                </a:solidFill>
                <a:latin typeface="+mj-lt"/>
                <a:ea typeface="+mj-ea"/>
                <a:cs typeface="+mj-cs"/>
              </a:defRPr>
            </a:lvl1pPr>
          </a:lstStyle>
          <a:p>
            <a:pPr marR="0" lvl="0" indent="0" fontAlgn="auto">
              <a:spcAft>
                <a:spcPts val="600"/>
              </a:spcAft>
              <a:buClrTx/>
              <a:buSzTx/>
              <a:tabLst/>
              <a:defRPr/>
            </a:pPr>
            <a:r>
              <a:rPr kumimoji="0" lang="en-US" sz="4000" b="1" i="0" u="none" strike="noStrike" kern="1200" cap="all" spc="200" normalizeH="0" baseline="0" noProof="0">
                <a:ln>
                  <a:noFill/>
                </a:ln>
                <a:solidFill>
                  <a:schemeClr val="bg1"/>
                </a:solidFill>
                <a:effectLst/>
                <a:uLnTx/>
                <a:uFillTx/>
                <a:latin typeface="+mj-lt"/>
                <a:ea typeface="+mj-ea"/>
                <a:cs typeface="+mj-cs"/>
              </a:rPr>
              <a:t>Example: AFghanistan</a:t>
            </a:r>
          </a:p>
        </p:txBody>
      </p:sp>
      <p:pic>
        <p:nvPicPr>
          <p:cNvPr id="2" name="Picture 1" descr="A picture containing room&#10;&#10;Description automatically generated">
            <a:extLst>
              <a:ext uri="{FF2B5EF4-FFF2-40B4-BE49-F238E27FC236}">
                <a16:creationId xmlns:a16="http://schemas.microsoft.com/office/drawing/2014/main" id="{DD24277F-3100-4EDE-BAE2-B3015CDA6A50}"/>
              </a:ext>
            </a:extLst>
          </p:cNvPr>
          <p:cNvPicPr>
            <a:picLocks noChangeAspect="1"/>
          </p:cNvPicPr>
          <p:nvPr/>
        </p:nvPicPr>
        <p:blipFill>
          <a:blip r:embed="rId2"/>
          <a:stretch>
            <a:fillRect/>
          </a:stretch>
        </p:blipFill>
        <p:spPr>
          <a:xfrm>
            <a:off x="0" y="2643198"/>
            <a:ext cx="6078828" cy="4134496"/>
          </a:xfrm>
          <a:prstGeom prst="rect">
            <a:avLst/>
          </a:prstGeom>
          <a:noFill/>
        </p:spPr>
      </p:pic>
    </p:spTree>
    <p:extLst>
      <p:ext uri="{BB962C8B-B14F-4D97-AF65-F5344CB8AC3E}">
        <p14:creationId xmlns:p14="http://schemas.microsoft.com/office/powerpoint/2010/main" val="51214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A386-16FD-4622-83AD-26577CB3DFF0}"/>
              </a:ext>
            </a:extLst>
          </p:cNvPr>
          <p:cNvSpPr>
            <a:spLocks noGrp="1"/>
          </p:cNvSpPr>
          <p:nvPr>
            <p:ph type="title"/>
          </p:nvPr>
        </p:nvSpPr>
        <p:spPr/>
        <p:txBody>
          <a:bodyPr>
            <a:normAutofit/>
          </a:bodyPr>
          <a:lstStyle/>
          <a:p>
            <a:r>
              <a:rPr lang="en-US" sz="2800" dirty="0"/>
              <a:t>Afghanistan: </a:t>
            </a:r>
            <a:br>
              <a:rPr lang="en-US" sz="2800" dirty="0"/>
            </a:br>
            <a:r>
              <a:rPr lang="en-US" sz="2800" dirty="0"/>
              <a:t>National Business agenda </a:t>
            </a:r>
            <a:br>
              <a:rPr lang="en-US" sz="2800" dirty="0"/>
            </a:br>
            <a:r>
              <a:rPr lang="en-US" sz="2800" dirty="0"/>
              <a:t>and </a:t>
            </a:r>
            <a:br>
              <a:rPr lang="en-US" sz="2800" dirty="0"/>
            </a:br>
            <a:r>
              <a:rPr lang="en-US" sz="2800" dirty="0"/>
              <a:t>Provincial business agendas</a:t>
            </a:r>
          </a:p>
        </p:txBody>
      </p:sp>
      <p:sp>
        <p:nvSpPr>
          <p:cNvPr id="3" name="Content Placeholder 2">
            <a:extLst>
              <a:ext uri="{FF2B5EF4-FFF2-40B4-BE49-F238E27FC236}">
                <a16:creationId xmlns:a16="http://schemas.microsoft.com/office/drawing/2014/main" id="{06E04F64-260E-405C-A0DC-334E78970312}"/>
              </a:ext>
            </a:extLst>
          </p:cNvPr>
          <p:cNvSpPr>
            <a:spLocks noGrp="1"/>
          </p:cNvSpPr>
          <p:nvPr>
            <p:ph idx="1"/>
          </p:nvPr>
        </p:nvSpPr>
        <p:spPr/>
        <p:txBody>
          <a:bodyPr>
            <a:normAutofit/>
          </a:bodyPr>
          <a:lstStyle/>
          <a:p>
            <a:pPr>
              <a:lnSpc>
                <a:spcPct val="100000"/>
              </a:lnSpc>
              <a:spcAft>
                <a:spcPts val="0"/>
              </a:spcAft>
            </a:pPr>
            <a:r>
              <a:rPr lang="en-US" sz="1700" b="1" dirty="0"/>
              <a:t>Context</a:t>
            </a:r>
          </a:p>
          <a:p>
            <a:pPr lvl="1">
              <a:lnSpc>
                <a:spcPct val="100000"/>
              </a:lnSpc>
              <a:spcBef>
                <a:spcPts val="0"/>
              </a:spcBef>
              <a:spcAft>
                <a:spcPts val="0"/>
              </a:spcAft>
            </a:pPr>
            <a:r>
              <a:rPr lang="en-US" b="0" dirty="0">
                <a:solidFill>
                  <a:schemeClr val="accent1">
                    <a:lumMod val="75000"/>
                  </a:schemeClr>
                </a:solidFill>
              </a:rPr>
              <a:t>Business associations and chambers of commerce were disbanded under Taliban rule, prior to 2001</a:t>
            </a:r>
          </a:p>
          <a:p>
            <a:pPr lvl="1">
              <a:lnSpc>
                <a:spcPct val="100000"/>
              </a:lnSpc>
              <a:spcBef>
                <a:spcPts val="0"/>
              </a:spcBef>
              <a:spcAft>
                <a:spcPts val="0"/>
              </a:spcAft>
            </a:pPr>
            <a:r>
              <a:rPr lang="en-US" b="0" dirty="0">
                <a:solidFill>
                  <a:schemeClr val="accent1">
                    <a:lumMod val="75000"/>
                  </a:schemeClr>
                </a:solidFill>
              </a:rPr>
              <a:t>Country needed a unified voice for business</a:t>
            </a:r>
          </a:p>
          <a:p>
            <a:pPr lvl="1">
              <a:lnSpc>
                <a:spcPct val="100000"/>
              </a:lnSpc>
              <a:spcBef>
                <a:spcPts val="0"/>
              </a:spcBef>
              <a:spcAft>
                <a:spcPts val="0"/>
              </a:spcAft>
            </a:pPr>
            <a:r>
              <a:rPr lang="en-US" b="0" dirty="0">
                <a:solidFill>
                  <a:schemeClr val="accent1">
                    <a:lumMod val="75000"/>
                  </a:schemeClr>
                </a:solidFill>
              </a:rPr>
              <a:t>Later, after troop drawdown, provinces outside Kabul were in need of economic revitalization </a:t>
            </a:r>
          </a:p>
          <a:p>
            <a:pPr>
              <a:lnSpc>
                <a:spcPct val="100000"/>
              </a:lnSpc>
              <a:spcAft>
                <a:spcPts val="0"/>
              </a:spcAft>
            </a:pPr>
            <a:r>
              <a:rPr lang="en-US" sz="1700" b="1" dirty="0"/>
              <a:t>NBA Process</a:t>
            </a:r>
          </a:p>
          <a:p>
            <a:pPr lvl="1">
              <a:lnSpc>
                <a:spcPct val="100000"/>
              </a:lnSpc>
              <a:spcBef>
                <a:spcPts val="0"/>
              </a:spcBef>
              <a:spcAft>
                <a:spcPts val="0"/>
              </a:spcAft>
            </a:pPr>
            <a:r>
              <a:rPr lang="en-US" b="0" dirty="0">
                <a:solidFill>
                  <a:schemeClr val="accent1">
                    <a:lumMod val="75000"/>
                  </a:schemeClr>
                </a:solidFill>
              </a:rPr>
              <a:t>Surveyed 700 businesses in major cities on priorities</a:t>
            </a:r>
          </a:p>
          <a:p>
            <a:pPr lvl="1">
              <a:lnSpc>
                <a:spcPct val="100000"/>
              </a:lnSpc>
              <a:spcBef>
                <a:spcPts val="0"/>
              </a:spcBef>
              <a:spcAft>
                <a:spcPts val="0"/>
              </a:spcAft>
            </a:pPr>
            <a:r>
              <a:rPr lang="en-US" b="0" dirty="0">
                <a:solidFill>
                  <a:schemeClr val="accent1">
                    <a:lumMod val="75000"/>
                  </a:schemeClr>
                </a:solidFill>
              </a:rPr>
              <a:t>Three key areas: lack of security, corruption, unreliable supply of electricity</a:t>
            </a:r>
          </a:p>
          <a:p>
            <a:pPr lvl="1">
              <a:lnSpc>
                <a:spcPct val="100000"/>
              </a:lnSpc>
              <a:spcBef>
                <a:spcPts val="0"/>
              </a:spcBef>
              <a:spcAft>
                <a:spcPts val="0"/>
              </a:spcAft>
            </a:pPr>
            <a:r>
              <a:rPr lang="en-US" b="0" dirty="0">
                <a:solidFill>
                  <a:schemeClr val="accent1">
                    <a:lumMod val="75000"/>
                  </a:schemeClr>
                </a:solidFill>
              </a:rPr>
              <a:t>Afghanistan Chamber of Commerce and Industry led coalition of 11 business associations</a:t>
            </a:r>
          </a:p>
          <a:p>
            <a:pPr>
              <a:lnSpc>
                <a:spcPct val="100000"/>
              </a:lnSpc>
              <a:spcAft>
                <a:spcPts val="0"/>
              </a:spcAft>
            </a:pPr>
            <a:r>
              <a:rPr lang="en-US" sz="1700" b="1" dirty="0"/>
              <a:t>PBA Process</a:t>
            </a:r>
          </a:p>
          <a:p>
            <a:pPr lvl="1">
              <a:lnSpc>
                <a:spcPct val="100000"/>
              </a:lnSpc>
              <a:spcBef>
                <a:spcPts val="0"/>
              </a:spcBef>
              <a:spcAft>
                <a:spcPts val="0"/>
              </a:spcAft>
            </a:pPr>
            <a:r>
              <a:rPr lang="en-US" b="0" dirty="0">
                <a:solidFill>
                  <a:schemeClr val="accent1">
                    <a:lumMod val="75000"/>
                  </a:schemeClr>
                </a:solidFill>
              </a:rPr>
              <a:t>NBA coalition members reached out to provincial chapters to organize PBA process in four provinces</a:t>
            </a:r>
          </a:p>
          <a:p>
            <a:pPr lvl="1">
              <a:lnSpc>
                <a:spcPct val="100000"/>
              </a:lnSpc>
              <a:spcBef>
                <a:spcPts val="0"/>
              </a:spcBef>
              <a:spcAft>
                <a:spcPts val="0"/>
              </a:spcAft>
            </a:pPr>
            <a:r>
              <a:rPr lang="en-US" b="0" dirty="0">
                <a:solidFill>
                  <a:schemeClr val="accent1">
                    <a:lumMod val="75000"/>
                  </a:schemeClr>
                </a:solidFill>
              </a:rPr>
              <a:t>Advocacy Task Forces (ATFs) advocate for recommendations on local and national levels</a:t>
            </a:r>
          </a:p>
          <a:p>
            <a:pPr>
              <a:lnSpc>
                <a:spcPct val="100000"/>
              </a:lnSpc>
              <a:spcAft>
                <a:spcPts val="0"/>
              </a:spcAft>
            </a:pPr>
            <a:r>
              <a:rPr lang="en-US" sz="1700" b="1" dirty="0"/>
              <a:t>Results</a:t>
            </a:r>
          </a:p>
          <a:p>
            <a:pPr lvl="1">
              <a:lnSpc>
                <a:spcPct val="100000"/>
              </a:lnSpc>
              <a:spcBef>
                <a:spcPts val="0"/>
              </a:spcBef>
              <a:spcAft>
                <a:spcPts val="0"/>
              </a:spcAft>
            </a:pPr>
            <a:r>
              <a:rPr lang="en-US" b="0" dirty="0">
                <a:solidFill>
                  <a:schemeClr val="accent1">
                    <a:lumMod val="75000"/>
                  </a:schemeClr>
                </a:solidFill>
              </a:rPr>
              <a:t>Decreased price for electricity in industrial parks</a:t>
            </a:r>
          </a:p>
          <a:p>
            <a:pPr lvl="1">
              <a:lnSpc>
                <a:spcPct val="100000"/>
              </a:lnSpc>
              <a:spcBef>
                <a:spcPts val="0"/>
              </a:spcBef>
              <a:spcAft>
                <a:spcPts val="0"/>
              </a:spcAft>
            </a:pPr>
            <a:r>
              <a:rPr lang="en-US" b="0" dirty="0">
                <a:solidFill>
                  <a:schemeClr val="accent1">
                    <a:lumMod val="75000"/>
                  </a:schemeClr>
                </a:solidFill>
              </a:rPr>
              <a:t>Construction of 5 new cold storage units for agricultural products in Balkh Province</a:t>
            </a:r>
          </a:p>
          <a:p>
            <a:pPr lvl="1">
              <a:lnSpc>
                <a:spcPct val="100000"/>
              </a:lnSpc>
              <a:spcAft>
                <a:spcPts val="0"/>
              </a:spcAft>
            </a:pPr>
            <a:endParaRPr lang="en-US" b="0" dirty="0"/>
          </a:p>
        </p:txBody>
      </p:sp>
    </p:spTree>
    <p:extLst>
      <p:ext uri="{BB962C8B-B14F-4D97-AF65-F5344CB8AC3E}">
        <p14:creationId xmlns:p14="http://schemas.microsoft.com/office/powerpoint/2010/main" val="2343285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6703B-ECD6-4638-A9CA-89E3F646A9AC}"/>
              </a:ext>
            </a:extLst>
          </p:cNvPr>
          <p:cNvSpPr txBox="1">
            <a:spLocks/>
          </p:cNvSpPr>
          <p:nvPr/>
        </p:nvSpPr>
        <p:spPr>
          <a:xfrm>
            <a:off x="0" y="0"/>
            <a:ext cx="12192000" cy="2562896"/>
          </a:xfrm>
          <a:prstGeom prst="rect">
            <a:avLst/>
          </a:prstGeom>
          <a:solidFill>
            <a:schemeClr val="tx2"/>
          </a:solidFill>
        </p:spPr>
        <p:txBody>
          <a:bodyPr vert="horz" lIns="457200" tIns="457200" rIns="457200" bIns="457200" rtlCol="0" anchor="b">
            <a:normAutofit/>
          </a:bodyPr>
          <a:lstStyle>
            <a:lvl1pPr marL="0" algn="l" defTabSz="914400" rtl="0" eaLnBrk="1" latinLnBrk="0" hangingPunct="1">
              <a:lnSpc>
                <a:spcPct val="90000"/>
              </a:lnSpc>
              <a:spcBef>
                <a:spcPct val="0"/>
              </a:spcBef>
              <a:spcAft>
                <a:spcPts val="0"/>
              </a:spcAft>
              <a:buNone/>
              <a:defRPr sz="6000" b="1" i="0" kern="1200" cap="all" spc="200" baseline="0">
                <a:solidFill>
                  <a:schemeClr val="tx1"/>
                </a:solidFill>
                <a:latin typeface="+mj-lt"/>
                <a:ea typeface="+mj-ea"/>
                <a:cs typeface="+mj-cs"/>
              </a:defRPr>
            </a:lvl1pPr>
          </a:lstStyle>
          <a:p>
            <a:pPr marR="0" lvl="0" indent="0" fontAlgn="auto">
              <a:spcAft>
                <a:spcPts val="600"/>
              </a:spcAft>
              <a:buClrTx/>
              <a:buSzTx/>
              <a:tabLst/>
              <a:defRPr/>
            </a:pPr>
            <a:r>
              <a:rPr kumimoji="0" lang="en-US" sz="4000" b="1" i="0" u="none" strike="noStrike" kern="1200" cap="all" spc="200" normalizeH="0" baseline="0" noProof="0">
                <a:ln>
                  <a:noFill/>
                </a:ln>
                <a:solidFill>
                  <a:schemeClr val="bg1"/>
                </a:solidFill>
                <a:effectLst/>
                <a:uLnTx/>
                <a:uFillTx/>
                <a:latin typeface="+mj-lt"/>
                <a:ea typeface="+mj-ea"/>
                <a:cs typeface="+mj-cs"/>
              </a:rPr>
              <a:t>Example: </a:t>
            </a:r>
            <a:r>
              <a:rPr lang="en-US" sz="4000" b="1" i="0" kern="1200" cap="all" spc="200" baseline="0">
                <a:solidFill>
                  <a:schemeClr val="bg1"/>
                </a:solidFill>
                <a:latin typeface="+mj-lt"/>
                <a:ea typeface="+mj-ea"/>
                <a:cs typeface="+mj-cs"/>
              </a:rPr>
              <a:t>Jordan</a:t>
            </a:r>
            <a:endParaRPr kumimoji="0" lang="en-US" sz="4000" b="1" i="0" u="none" strike="noStrike" kern="1200" cap="all" spc="200" normalizeH="0" baseline="0" noProof="0">
              <a:ln>
                <a:noFill/>
              </a:ln>
              <a:solidFill>
                <a:schemeClr val="bg1"/>
              </a:solidFill>
              <a:effectLst/>
              <a:uLnTx/>
              <a:uFillTx/>
              <a:latin typeface="+mj-lt"/>
              <a:ea typeface="+mj-ea"/>
              <a:cs typeface="+mj-cs"/>
            </a:endParaRPr>
          </a:p>
        </p:txBody>
      </p:sp>
      <p:pic>
        <p:nvPicPr>
          <p:cNvPr id="1026" name="Picture 2" descr="Image result for Jordan map clip art">
            <a:extLst>
              <a:ext uri="{FF2B5EF4-FFF2-40B4-BE49-F238E27FC236}">
                <a16:creationId xmlns:a16="http://schemas.microsoft.com/office/drawing/2014/main" id="{69DD89BD-971B-4C5D-A1C4-F814A256DB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7013" y="2562893"/>
            <a:ext cx="3724802" cy="4295107"/>
          </a:xfrm>
          <a:prstGeom prst="rect">
            <a:avLst/>
          </a:prstGeom>
          <a:solidFill>
            <a:srgbClr val="FFFFFF"/>
          </a:solidFill>
        </p:spPr>
      </p:pic>
    </p:spTree>
    <p:extLst>
      <p:ext uri="{BB962C8B-B14F-4D97-AF65-F5344CB8AC3E}">
        <p14:creationId xmlns:p14="http://schemas.microsoft.com/office/powerpoint/2010/main" val="2289350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F0C1-10EA-A840-9394-E369651AB10A}"/>
              </a:ext>
            </a:extLst>
          </p:cNvPr>
          <p:cNvSpPr>
            <a:spLocks noGrp="1"/>
          </p:cNvSpPr>
          <p:nvPr>
            <p:ph type="title"/>
          </p:nvPr>
        </p:nvSpPr>
        <p:spPr>
          <a:xfrm>
            <a:off x="0" y="0"/>
            <a:ext cx="5336771" cy="6858000"/>
          </a:xfrm>
        </p:spPr>
        <p:txBody>
          <a:bodyPr>
            <a:normAutofit/>
          </a:bodyPr>
          <a:lstStyle/>
          <a:p>
            <a:r>
              <a:rPr lang="en-US" sz="3600" dirty="0"/>
              <a:t>Jordan: Young entrepreneurs association</a:t>
            </a:r>
          </a:p>
        </p:txBody>
      </p:sp>
      <p:sp>
        <p:nvSpPr>
          <p:cNvPr id="3" name="Content Placeholder 2">
            <a:extLst>
              <a:ext uri="{FF2B5EF4-FFF2-40B4-BE49-F238E27FC236}">
                <a16:creationId xmlns:a16="http://schemas.microsoft.com/office/drawing/2014/main" id="{21464A63-14E5-2149-B860-D8C57D02434C}"/>
              </a:ext>
            </a:extLst>
          </p:cNvPr>
          <p:cNvSpPr>
            <a:spLocks noGrp="1"/>
          </p:cNvSpPr>
          <p:nvPr>
            <p:ph idx="1"/>
          </p:nvPr>
        </p:nvSpPr>
        <p:spPr>
          <a:xfrm>
            <a:off x="5602778" y="1"/>
            <a:ext cx="6589221" cy="6858000"/>
          </a:xfrm>
        </p:spPr>
        <p:txBody>
          <a:bodyPr>
            <a:noAutofit/>
          </a:bodyPr>
          <a:lstStyle/>
          <a:p>
            <a:pPr>
              <a:lnSpc>
                <a:spcPct val="100000"/>
              </a:lnSpc>
              <a:spcBef>
                <a:spcPts val="0"/>
              </a:spcBef>
              <a:spcAft>
                <a:spcPts val="0"/>
              </a:spcAft>
            </a:pPr>
            <a:r>
              <a:rPr lang="en-US" sz="1600" b="1" dirty="0">
                <a:solidFill>
                  <a:schemeClr val="accent6">
                    <a:lumMod val="75000"/>
                  </a:schemeClr>
                </a:solidFill>
              </a:rPr>
              <a:t>Vision</a:t>
            </a:r>
            <a:endParaRPr lang="en-US" sz="1600" dirty="0">
              <a:solidFill>
                <a:schemeClr val="accent6">
                  <a:lumMod val="75000"/>
                </a:schemeClr>
              </a:solidFill>
            </a:endParaRPr>
          </a:p>
          <a:p>
            <a:pPr>
              <a:lnSpc>
                <a:spcPct val="100000"/>
              </a:lnSpc>
              <a:spcBef>
                <a:spcPts val="0"/>
              </a:spcBef>
              <a:spcAft>
                <a:spcPts val="0"/>
              </a:spcAft>
            </a:pPr>
            <a:r>
              <a:rPr lang="en-US" sz="1600" dirty="0"/>
              <a:t>To create an entrepreneurial and leadership culture as the cornerstone of national economic development</a:t>
            </a:r>
          </a:p>
          <a:p>
            <a:pPr>
              <a:lnSpc>
                <a:spcPct val="100000"/>
              </a:lnSpc>
              <a:spcBef>
                <a:spcPts val="0"/>
              </a:spcBef>
              <a:spcAft>
                <a:spcPts val="0"/>
              </a:spcAft>
            </a:pPr>
            <a:endParaRPr lang="en-US" sz="1600" dirty="0"/>
          </a:p>
          <a:p>
            <a:pPr>
              <a:lnSpc>
                <a:spcPct val="100000"/>
              </a:lnSpc>
              <a:spcBef>
                <a:spcPts val="0"/>
              </a:spcBef>
              <a:spcAft>
                <a:spcPts val="0"/>
              </a:spcAft>
            </a:pPr>
            <a:r>
              <a:rPr lang="en-US" sz="1600" b="1" dirty="0">
                <a:solidFill>
                  <a:schemeClr val="accent6">
                    <a:lumMod val="75000"/>
                  </a:schemeClr>
                </a:solidFill>
              </a:rPr>
              <a:t>Context</a:t>
            </a:r>
          </a:p>
          <a:p>
            <a:pPr marL="285750" indent="-285750">
              <a:lnSpc>
                <a:spcPct val="100000"/>
              </a:lnSpc>
              <a:spcBef>
                <a:spcPts val="0"/>
              </a:spcBef>
              <a:spcAft>
                <a:spcPts val="0"/>
              </a:spcAft>
            </a:pPr>
            <a:r>
              <a:rPr lang="en-US" sz="1600" dirty="0"/>
              <a:t>High Unemployment</a:t>
            </a:r>
          </a:p>
          <a:p>
            <a:pPr marL="285750" indent="-285750">
              <a:lnSpc>
                <a:spcPct val="100000"/>
              </a:lnSpc>
              <a:spcBef>
                <a:spcPts val="0"/>
              </a:spcBef>
              <a:spcAft>
                <a:spcPts val="0"/>
              </a:spcAft>
            </a:pPr>
            <a:r>
              <a:rPr lang="en-US" sz="1600" dirty="0"/>
              <a:t>Erratic or poor business environment</a:t>
            </a:r>
          </a:p>
          <a:p>
            <a:pPr marL="285750" indent="-285750">
              <a:lnSpc>
                <a:spcPct val="100000"/>
              </a:lnSpc>
              <a:spcBef>
                <a:spcPts val="0"/>
              </a:spcBef>
              <a:spcAft>
                <a:spcPts val="0"/>
              </a:spcAft>
            </a:pPr>
            <a:r>
              <a:rPr lang="en-US" sz="1600" dirty="0"/>
              <a:t>99.6% of all registered companies are MSMEs.</a:t>
            </a:r>
          </a:p>
          <a:p>
            <a:pPr marL="285750" indent="-285750">
              <a:lnSpc>
                <a:spcPct val="100000"/>
              </a:lnSpc>
              <a:spcBef>
                <a:spcPts val="0"/>
              </a:spcBef>
              <a:spcAft>
                <a:spcPts val="0"/>
              </a:spcAft>
            </a:pPr>
            <a:r>
              <a:rPr lang="en-US" sz="1600" dirty="0"/>
              <a:t>These companies provide 52% of private sector jobs, 99% of employers</a:t>
            </a:r>
          </a:p>
          <a:p>
            <a:pPr>
              <a:lnSpc>
                <a:spcPct val="100000"/>
              </a:lnSpc>
              <a:spcBef>
                <a:spcPts val="0"/>
              </a:spcBef>
              <a:spcAft>
                <a:spcPts val="0"/>
              </a:spcAft>
            </a:pPr>
            <a:endParaRPr lang="en-US" sz="1600" dirty="0"/>
          </a:p>
          <a:p>
            <a:pPr>
              <a:lnSpc>
                <a:spcPct val="100000"/>
              </a:lnSpc>
              <a:spcBef>
                <a:spcPts val="0"/>
              </a:spcBef>
              <a:spcAft>
                <a:spcPts val="0"/>
              </a:spcAft>
            </a:pPr>
            <a:r>
              <a:rPr lang="en-US" sz="1600" b="1" dirty="0">
                <a:solidFill>
                  <a:schemeClr val="accent6">
                    <a:lumMod val="75000"/>
                  </a:schemeClr>
                </a:solidFill>
              </a:rPr>
              <a:t>Process</a:t>
            </a:r>
          </a:p>
          <a:p>
            <a:pPr marL="285750" indent="-285750">
              <a:lnSpc>
                <a:spcPct val="100000"/>
              </a:lnSpc>
              <a:spcBef>
                <a:spcPts val="0"/>
              </a:spcBef>
              <a:spcAft>
                <a:spcPts val="0"/>
              </a:spcAft>
            </a:pPr>
            <a:r>
              <a:rPr lang="en-US" sz="1600" dirty="0"/>
              <a:t>Reviewed projects across multiple sectors and governorates </a:t>
            </a:r>
          </a:p>
          <a:p>
            <a:pPr marL="285750" indent="-285750">
              <a:lnSpc>
                <a:spcPct val="100000"/>
              </a:lnSpc>
              <a:spcBef>
                <a:spcPts val="0"/>
              </a:spcBef>
              <a:spcAft>
                <a:spcPts val="0"/>
              </a:spcAft>
            </a:pPr>
            <a:r>
              <a:rPr lang="en-US" sz="1600" dirty="0"/>
              <a:t>Crafted SMBA with recommendations across six pillars</a:t>
            </a:r>
          </a:p>
          <a:p>
            <a:pPr marL="285750" indent="-285750">
              <a:lnSpc>
                <a:spcPct val="100000"/>
              </a:lnSpc>
              <a:spcBef>
                <a:spcPts val="0"/>
              </a:spcBef>
              <a:spcAft>
                <a:spcPts val="0"/>
              </a:spcAft>
            </a:pPr>
            <a:r>
              <a:rPr lang="en-US" sz="1600" dirty="0"/>
              <a:t>Focus groups throughout Jordan to prioritize recommendations</a:t>
            </a:r>
          </a:p>
          <a:p>
            <a:pPr marL="285750" indent="-285750">
              <a:lnSpc>
                <a:spcPct val="100000"/>
              </a:lnSpc>
              <a:spcBef>
                <a:spcPts val="0"/>
              </a:spcBef>
              <a:spcAft>
                <a:spcPts val="0"/>
              </a:spcAft>
            </a:pPr>
            <a:r>
              <a:rPr lang="en-US" sz="1600" dirty="0"/>
              <a:t>Advocacy and engagement of Royal Court, Government and Parliament </a:t>
            </a:r>
          </a:p>
          <a:p>
            <a:pPr>
              <a:lnSpc>
                <a:spcPct val="100000"/>
              </a:lnSpc>
              <a:spcBef>
                <a:spcPts val="0"/>
              </a:spcBef>
              <a:spcAft>
                <a:spcPts val="0"/>
              </a:spcAft>
            </a:pPr>
            <a:endParaRPr lang="en-US" sz="1600" dirty="0"/>
          </a:p>
          <a:p>
            <a:pPr>
              <a:lnSpc>
                <a:spcPct val="100000"/>
              </a:lnSpc>
              <a:spcBef>
                <a:spcPts val="0"/>
              </a:spcBef>
              <a:spcAft>
                <a:spcPts val="0"/>
              </a:spcAft>
            </a:pPr>
            <a:r>
              <a:rPr lang="en-US" sz="1600" b="1" dirty="0">
                <a:solidFill>
                  <a:schemeClr val="accent6">
                    <a:lumMod val="75000"/>
                  </a:schemeClr>
                </a:solidFill>
              </a:rPr>
              <a:t>Results</a:t>
            </a:r>
          </a:p>
          <a:p>
            <a:pPr marL="285750" indent="-285750">
              <a:lnSpc>
                <a:spcPct val="100000"/>
              </a:lnSpc>
              <a:spcBef>
                <a:spcPts val="0"/>
              </a:spcBef>
              <a:spcAft>
                <a:spcPts val="0"/>
              </a:spcAft>
            </a:pPr>
            <a:r>
              <a:rPr lang="en-US" sz="1600" dirty="0"/>
              <a:t>SMBA was almost entirely adopted for into national SME strategy</a:t>
            </a:r>
          </a:p>
          <a:p>
            <a:pPr>
              <a:lnSpc>
                <a:spcPct val="100000"/>
              </a:lnSpc>
              <a:spcBef>
                <a:spcPts val="0"/>
              </a:spcBef>
              <a:spcAft>
                <a:spcPts val="0"/>
              </a:spcAft>
            </a:pPr>
            <a:endParaRPr lang="en-US" sz="1600" dirty="0"/>
          </a:p>
        </p:txBody>
      </p:sp>
    </p:spTree>
    <p:extLst>
      <p:ext uri="{BB962C8B-B14F-4D97-AF65-F5344CB8AC3E}">
        <p14:creationId xmlns:p14="http://schemas.microsoft.com/office/powerpoint/2010/main" val="2606803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5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7EF5-DEAD-4004-B1F2-4B200CFF919F}"/>
              </a:ext>
            </a:extLst>
          </p:cNvPr>
          <p:cNvSpPr>
            <a:spLocks noGrp="1"/>
          </p:cNvSpPr>
          <p:nvPr>
            <p:ph type="title"/>
          </p:nvPr>
        </p:nvSpPr>
        <p:spPr>
          <a:xfrm>
            <a:off x="0" y="-103650"/>
            <a:ext cx="12192000" cy="4562475"/>
          </a:xfrm>
        </p:spPr>
        <p:txBody>
          <a:bodyPr/>
          <a:lstStyle/>
          <a:p>
            <a:r>
              <a:rPr lang="en-US" dirty="0"/>
              <a:t>Women’s Business Agendas</a:t>
            </a:r>
          </a:p>
        </p:txBody>
      </p:sp>
      <p:sp>
        <p:nvSpPr>
          <p:cNvPr id="3" name="Text Placeholder 2">
            <a:extLst>
              <a:ext uri="{FF2B5EF4-FFF2-40B4-BE49-F238E27FC236}">
                <a16:creationId xmlns:a16="http://schemas.microsoft.com/office/drawing/2014/main" id="{C3E18023-B6D4-4477-9298-5CE5F4192F54}"/>
              </a:ext>
            </a:extLst>
          </p:cNvPr>
          <p:cNvSpPr>
            <a:spLocks noGrp="1"/>
          </p:cNvSpPr>
          <p:nvPr>
            <p:ph type="body" idx="1"/>
          </p:nvPr>
        </p:nvSpPr>
        <p:spPr>
          <a:xfrm>
            <a:off x="-182879" y="4680412"/>
            <a:ext cx="11521440" cy="2295525"/>
          </a:xfrm>
        </p:spPr>
        <p:txBody>
          <a:bodyPr>
            <a:normAutofit/>
          </a:bodyPr>
          <a:lstStyle/>
          <a:p>
            <a:r>
              <a:rPr lang="en-US" sz="3200" dirty="0"/>
              <a:t>Process and examples</a:t>
            </a:r>
          </a:p>
        </p:txBody>
      </p:sp>
    </p:spTree>
    <p:extLst>
      <p:ext uri="{BB962C8B-B14F-4D97-AF65-F5344CB8AC3E}">
        <p14:creationId xmlns:p14="http://schemas.microsoft.com/office/powerpoint/2010/main" val="37369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a:xfrm>
            <a:off x="0" y="0"/>
            <a:ext cx="12192000" cy="2562896"/>
          </a:xfrm>
        </p:spPr>
        <p:txBody>
          <a:bodyPr/>
          <a:lstStyle/>
          <a:p>
            <a:r>
              <a:rPr lang="en-US" dirty="0"/>
              <a:t>Five Questions for Today</a:t>
            </a:r>
          </a:p>
        </p:txBody>
      </p:sp>
      <p:sp>
        <p:nvSpPr>
          <p:cNvPr id="3" name="Content Placeholder 2">
            <a:extLst>
              <a:ext uri="{FF2B5EF4-FFF2-40B4-BE49-F238E27FC236}">
                <a16:creationId xmlns:a16="http://schemas.microsoft.com/office/drawing/2014/main" id="{ADB06299-89DF-B349-B5FE-189FFE7CCF76}"/>
              </a:ext>
            </a:extLst>
          </p:cNvPr>
          <p:cNvSpPr>
            <a:spLocks noGrp="1"/>
          </p:cNvSpPr>
          <p:nvPr>
            <p:ph idx="1"/>
          </p:nvPr>
        </p:nvSpPr>
        <p:spPr/>
        <p:txBody>
          <a:bodyPr/>
          <a:lstStyle/>
          <a:p>
            <a:pPr marL="457200" indent="-457200">
              <a:buAutoNum type="arabicPeriod"/>
            </a:pPr>
            <a:r>
              <a:rPr lang="en-US" dirty="0"/>
              <a:t>What is an WBA?</a:t>
            </a:r>
          </a:p>
          <a:p>
            <a:pPr marL="457200" indent="-457200">
              <a:buAutoNum type="arabicPeriod"/>
            </a:pPr>
            <a:r>
              <a:rPr lang="en-US" dirty="0"/>
              <a:t>How does it work?</a:t>
            </a:r>
          </a:p>
          <a:p>
            <a:pPr marL="457200" indent="-457200">
              <a:buAutoNum type="arabicPeriod"/>
            </a:pPr>
            <a:r>
              <a:rPr lang="en-US" dirty="0"/>
              <a:t>How is it different from other PPD initiatives?</a:t>
            </a:r>
          </a:p>
          <a:p>
            <a:pPr marL="457200" indent="-457200">
              <a:buAutoNum type="arabicPeriod"/>
            </a:pPr>
            <a:r>
              <a:rPr lang="en-US" dirty="0"/>
              <a:t>How can it drive economic progress?</a:t>
            </a:r>
          </a:p>
          <a:p>
            <a:pPr marL="457200" indent="-457200">
              <a:buAutoNum type="arabicPeriod"/>
            </a:pPr>
            <a:r>
              <a:rPr lang="en-US" dirty="0"/>
              <a:t>What are some examples of successes (and failures)?</a:t>
            </a:r>
          </a:p>
        </p:txBody>
      </p:sp>
      <p:pic>
        <p:nvPicPr>
          <p:cNvPr id="4" name="Picture 16" descr=" photo 3769378-620730-red-question-mark-from-questions.jpg">
            <a:extLst>
              <a:ext uri="{FF2B5EF4-FFF2-40B4-BE49-F238E27FC236}">
                <a16:creationId xmlns:a16="http://schemas.microsoft.com/office/drawing/2014/main" id="{1E1BA178-E20C-4A06-8CEF-6B72FF76C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335" y="2831838"/>
            <a:ext cx="2204183" cy="330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4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06A0-1ACA-D444-A1A2-277F1C7063D8}"/>
              </a:ext>
            </a:extLst>
          </p:cNvPr>
          <p:cNvSpPr>
            <a:spLocks noGrp="1"/>
          </p:cNvSpPr>
          <p:nvPr>
            <p:ph type="title"/>
          </p:nvPr>
        </p:nvSpPr>
        <p:spPr/>
        <p:txBody>
          <a:bodyPr/>
          <a:lstStyle/>
          <a:p>
            <a:r>
              <a:rPr lang="en-US" sz="4800" dirty="0"/>
              <a:t>CIPE NBA Experiences</a:t>
            </a:r>
            <a:br>
              <a:rPr lang="en-US" dirty="0"/>
            </a:br>
            <a:r>
              <a:rPr lang="en-US" sz="2400" dirty="0"/>
              <a:t>Worldwide, all levels, many contexts</a:t>
            </a:r>
            <a:endParaRPr lang="en-US" dirty="0"/>
          </a:p>
        </p:txBody>
      </p:sp>
      <p:sp>
        <p:nvSpPr>
          <p:cNvPr id="4" name="Content Placeholder 2">
            <a:extLst>
              <a:ext uri="{FF2B5EF4-FFF2-40B4-BE49-F238E27FC236}">
                <a16:creationId xmlns:a16="http://schemas.microsoft.com/office/drawing/2014/main" id="{FE7CA705-32E0-4F87-8ABB-3CFF8FC2FCBF}"/>
              </a:ext>
            </a:extLst>
          </p:cNvPr>
          <p:cNvSpPr>
            <a:spLocks noGrp="1"/>
          </p:cNvSpPr>
          <p:nvPr>
            <p:ph idx="1"/>
          </p:nvPr>
        </p:nvSpPr>
        <p:spPr>
          <a:xfrm>
            <a:off x="0" y="2631303"/>
            <a:ext cx="12192000" cy="4295775"/>
          </a:xfrm>
        </p:spPr>
        <p:txBody>
          <a:bodyPr>
            <a:noAutofit/>
          </a:bodyPr>
          <a:lstStyle/>
          <a:p>
            <a:r>
              <a:rPr lang="en-US" altLang="en-US" sz="3200" dirty="0">
                <a:latin typeface="+mj-lt"/>
                <a:cs typeface="Calibri Light" panose="020F0302020204030204" pitchFamily="34" charset="0"/>
              </a:rPr>
              <a:t>Armenia</a:t>
            </a:r>
          </a:p>
          <a:p>
            <a:r>
              <a:rPr lang="en-US" altLang="en-US" sz="3200" dirty="0">
                <a:latin typeface="+mj-lt"/>
                <a:cs typeface="Calibri Light" panose="020F0302020204030204" pitchFamily="34" charset="0"/>
              </a:rPr>
              <a:t>Azerbaijan</a:t>
            </a:r>
          </a:p>
          <a:p>
            <a:r>
              <a:rPr lang="en-US" altLang="en-US" sz="3200" dirty="0">
                <a:latin typeface="+mj-lt"/>
                <a:cs typeface="Calibri Light" panose="020F0302020204030204" pitchFamily="34" charset="0"/>
              </a:rPr>
              <a:t>Belarus</a:t>
            </a:r>
          </a:p>
          <a:p>
            <a:r>
              <a:rPr lang="en-US" altLang="en-US" sz="3200" dirty="0">
                <a:latin typeface="+mj-lt"/>
                <a:cs typeface="Calibri Light" panose="020F0302020204030204" pitchFamily="34" charset="0"/>
              </a:rPr>
              <a:t>Romania</a:t>
            </a:r>
          </a:p>
          <a:p>
            <a:r>
              <a:rPr lang="en-US" altLang="en-US" sz="3200" dirty="0">
                <a:latin typeface="+mj-lt"/>
                <a:cs typeface="Calibri Light" panose="020F0302020204030204" pitchFamily="34" charset="0"/>
              </a:rPr>
              <a:t>Moldova</a:t>
            </a:r>
          </a:p>
        </p:txBody>
      </p:sp>
      <p:sp>
        <p:nvSpPr>
          <p:cNvPr id="8" name="Content Placeholder 2">
            <a:extLst>
              <a:ext uri="{FF2B5EF4-FFF2-40B4-BE49-F238E27FC236}">
                <a16:creationId xmlns:a16="http://schemas.microsoft.com/office/drawing/2014/main" id="{614AF96C-D101-4657-94BD-C5E9C796DDB5}"/>
              </a:ext>
            </a:extLst>
          </p:cNvPr>
          <p:cNvSpPr txBox="1">
            <a:spLocks/>
          </p:cNvSpPr>
          <p:nvPr/>
        </p:nvSpPr>
        <p:spPr>
          <a:xfrm>
            <a:off x="3105692" y="2945657"/>
            <a:ext cx="2491622" cy="2899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000" dirty="0">
                <a:solidFill>
                  <a:schemeClr val="bg1"/>
                </a:solidFill>
                <a:latin typeface="+mj-lt"/>
              </a:rPr>
              <a:t>Montenegro</a:t>
            </a:r>
          </a:p>
          <a:p>
            <a:r>
              <a:rPr lang="en-US" altLang="en-US" sz="3000" dirty="0">
                <a:solidFill>
                  <a:schemeClr val="bg1"/>
                </a:solidFill>
                <a:latin typeface="+mj-lt"/>
              </a:rPr>
              <a:t>Algeria</a:t>
            </a:r>
          </a:p>
          <a:p>
            <a:r>
              <a:rPr lang="en-US" altLang="en-US" sz="3000" dirty="0">
                <a:solidFill>
                  <a:schemeClr val="bg1"/>
                </a:solidFill>
                <a:latin typeface="+mj-lt"/>
              </a:rPr>
              <a:t>Iraq</a:t>
            </a:r>
          </a:p>
          <a:p>
            <a:r>
              <a:rPr lang="en-US" altLang="en-US" sz="3000" dirty="0">
                <a:solidFill>
                  <a:schemeClr val="bg1"/>
                </a:solidFill>
                <a:latin typeface="+mj-lt"/>
              </a:rPr>
              <a:t>Egypt</a:t>
            </a:r>
          </a:p>
          <a:p>
            <a:r>
              <a:rPr lang="en-US" altLang="en-US" sz="3000" dirty="0">
                <a:solidFill>
                  <a:schemeClr val="bg1"/>
                </a:solidFill>
                <a:latin typeface="+mj-lt"/>
              </a:rPr>
              <a:t>Jordan</a:t>
            </a:r>
          </a:p>
        </p:txBody>
      </p:sp>
      <p:sp>
        <p:nvSpPr>
          <p:cNvPr id="9" name="Content Placeholder 2">
            <a:extLst>
              <a:ext uri="{FF2B5EF4-FFF2-40B4-BE49-F238E27FC236}">
                <a16:creationId xmlns:a16="http://schemas.microsoft.com/office/drawing/2014/main" id="{DD51E6FF-F3D9-466A-9B88-BFDBB32BD6CA}"/>
              </a:ext>
            </a:extLst>
          </p:cNvPr>
          <p:cNvSpPr txBox="1">
            <a:spLocks/>
          </p:cNvSpPr>
          <p:nvPr/>
        </p:nvSpPr>
        <p:spPr>
          <a:xfrm>
            <a:off x="5934194" y="2952494"/>
            <a:ext cx="2465842" cy="301956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solidFill>
                  <a:schemeClr val="bg1"/>
                </a:solidFill>
                <a:latin typeface="+mj-lt"/>
              </a:rPr>
              <a:t>Afghanistan</a:t>
            </a:r>
          </a:p>
          <a:p>
            <a:r>
              <a:rPr lang="en-US" altLang="en-US" sz="3200" dirty="0">
                <a:solidFill>
                  <a:schemeClr val="bg1"/>
                </a:solidFill>
                <a:latin typeface="+mj-lt"/>
              </a:rPr>
              <a:t>Kenya</a:t>
            </a:r>
          </a:p>
          <a:p>
            <a:r>
              <a:rPr lang="en-US" altLang="en-US" sz="3200" dirty="0">
                <a:solidFill>
                  <a:schemeClr val="bg1"/>
                </a:solidFill>
                <a:latin typeface="+mj-lt"/>
              </a:rPr>
              <a:t>Ethiopia</a:t>
            </a:r>
          </a:p>
          <a:p>
            <a:r>
              <a:rPr lang="en-US" altLang="en-US" sz="3200" dirty="0">
                <a:solidFill>
                  <a:schemeClr val="bg1"/>
                </a:solidFill>
                <a:latin typeface="+mj-lt"/>
              </a:rPr>
              <a:t>Peru</a:t>
            </a:r>
          </a:p>
          <a:p>
            <a:r>
              <a:rPr lang="en-US" altLang="en-US" sz="3200" dirty="0">
                <a:solidFill>
                  <a:schemeClr val="bg1"/>
                </a:solidFill>
                <a:latin typeface="+mj-lt"/>
              </a:rPr>
              <a:t>Bangladesh</a:t>
            </a:r>
          </a:p>
        </p:txBody>
      </p:sp>
      <p:pic>
        <p:nvPicPr>
          <p:cNvPr id="18" name="Picture 17">
            <a:extLst>
              <a:ext uri="{FF2B5EF4-FFF2-40B4-BE49-F238E27FC236}">
                <a16:creationId xmlns:a16="http://schemas.microsoft.com/office/drawing/2014/main" id="{A519FBA0-9E66-4FAF-B7E7-B301ECAFB71D}"/>
              </a:ext>
            </a:extLst>
          </p:cNvPr>
          <p:cNvPicPr>
            <a:picLocks noChangeAspect="1"/>
          </p:cNvPicPr>
          <p:nvPr/>
        </p:nvPicPr>
        <p:blipFill rotWithShape="1">
          <a:blip r:embed="rId2"/>
          <a:srcRect t="26831"/>
          <a:stretch/>
        </p:blipFill>
        <p:spPr>
          <a:xfrm>
            <a:off x="9156967" y="3975069"/>
            <a:ext cx="2583369" cy="1258898"/>
          </a:xfrm>
          <a:prstGeom prst="rect">
            <a:avLst/>
          </a:prstGeom>
          <a:ln>
            <a:noFill/>
          </a:ln>
          <a:effectLst>
            <a:glow rad="190500">
              <a:schemeClr val="bg2">
                <a:lumMod val="50000"/>
                <a:alpha val="54000"/>
              </a:schemeClr>
            </a:glow>
            <a:outerShdw blurRad="50800" dist="38100" dir="8100000" algn="tr" rotWithShape="0">
              <a:prstClr val="black">
                <a:alpha val="40000"/>
              </a:prstClr>
            </a:outerShdw>
          </a:effectLst>
        </p:spPr>
      </p:pic>
      <p:pic>
        <p:nvPicPr>
          <p:cNvPr id="19" name="Picture 18">
            <a:extLst>
              <a:ext uri="{FF2B5EF4-FFF2-40B4-BE49-F238E27FC236}">
                <a16:creationId xmlns:a16="http://schemas.microsoft.com/office/drawing/2014/main" id="{91F69DF3-9AE1-4997-A005-73F765BEEE6C}"/>
              </a:ext>
            </a:extLst>
          </p:cNvPr>
          <p:cNvPicPr/>
          <p:nvPr/>
        </p:nvPicPr>
        <p:blipFill>
          <a:blip r:embed="rId3"/>
          <a:stretch>
            <a:fillRect/>
          </a:stretch>
        </p:blipFill>
        <p:spPr>
          <a:xfrm>
            <a:off x="9278054" y="5058684"/>
            <a:ext cx="1810245" cy="984540"/>
          </a:xfrm>
          <a:prstGeom prst="rect">
            <a:avLst/>
          </a:prstGeom>
          <a:effectLst>
            <a:outerShdw blurRad="50800" dist="76200" dir="8100000" algn="tr" rotWithShape="0">
              <a:prstClr val="black">
                <a:alpha val="40000"/>
              </a:prstClr>
            </a:outerShdw>
          </a:effectLst>
        </p:spPr>
      </p:pic>
      <p:pic>
        <p:nvPicPr>
          <p:cNvPr id="20" name="Picture 19">
            <a:extLst>
              <a:ext uri="{FF2B5EF4-FFF2-40B4-BE49-F238E27FC236}">
                <a16:creationId xmlns:a16="http://schemas.microsoft.com/office/drawing/2014/main" id="{77FB12A1-9473-4950-A383-2E71AA63DA58}"/>
              </a:ext>
            </a:extLst>
          </p:cNvPr>
          <p:cNvPicPr/>
          <p:nvPr/>
        </p:nvPicPr>
        <p:blipFill rotWithShape="1">
          <a:blip r:embed="rId4">
            <a:extLst>
              <a:ext uri="{28A0092B-C50C-407E-A947-70E740481C1C}">
                <a14:useLocalDpi xmlns:a14="http://schemas.microsoft.com/office/drawing/2010/main" val="0"/>
              </a:ext>
            </a:extLst>
          </a:blip>
          <a:srcRect l="58865" t="28069" r="19186" b="1585"/>
          <a:stretch/>
        </p:blipFill>
        <p:spPr>
          <a:xfrm>
            <a:off x="8635496" y="2645065"/>
            <a:ext cx="1789819" cy="1699843"/>
          </a:xfrm>
          <a:prstGeom prst="rect">
            <a:avLst/>
          </a:prstGeom>
          <a:effectLst>
            <a:outerShdw blurRad="50800" dist="101600" dir="8100000" algn="tr" rotWithShape="0">
              <a:prstClr val="black">
                <a:alpha val="40000"/>
              </a:prstClr>
            </a:outerShdw>
          </a:effectLst>
        </p:spPr>
      </p:pic>
      <p:pic>
        <p:nvPicPr>
          <p:cNvPr id="21" name="Picture 20">
            <a:extLst>
              <a:ext uri="{FF2B5EF4-FFF2-40B4-BE49-F238E27FC236}">
                <a16:creationId xmlns:a16="http://schemas.microsoft.com/office/drawing/2014/main" id="{6E213EFD-226E-4913-8C92-02F6B0E453B6}"/>
              </a:ext>
            </a:extLst>
          </p:cNvPr>
          <p:cNvPicPr>
            <a:picLocks noChangeAspect="1"/>
          </p:cNvPicPr>
          <p:nvPr/>
        </p:nvPicPr>
        <p:blipFill rotWithShape="1">
          <a:blip r:embed="rId5"/>
          <a:srcRect b="4350"/>
          <a:stretch/>
        </p:blipFill>
        <p:spPr>
          <a:xfrm>
            <a:off x="8854906" y="1511268"/>
            <a:ext cx="2509635" cy="1242095"/>
          </a:xfrm>
          <a:prstGeom prst="rect">
            <a:avLst/>
          </a:prstGeom>
          <a:effectLst>
            <a:outerShdw blurRad="50800" dist="76200" dir="13500000" algn="br" rotWithShape="0">
              <a:prstClr val="black">
                <a:alpha val="40000"/>
              </a:prstClr>
            </a:outerShdw>
          </a:effectLst>
        </p:spPr>
      </p:pic>
      <p:pic>
        <p:nvPicPr>
          <p:cNvPr id="22" name="Picture 21">
            <a:extLst>
              <a:ext uri="{FF2B5EF4-FFF2-40B4-BE49-F238E27FC236}">
                <a16:creationId xmlns:a16="http://schemas.microsoft.com/office/drawing/2014/main" id="{6DD41AF8-C9EF-45FD-915A-7E563D9DC64E}"/>
              </a:ext>
            </a:extLst>
          </p:cNvPr>
          <p:cNvPicPr/>
          <p:nvPr/>
        </p:nvPicPr>
        <p:blipFill rotWithShape="1">
          <a:blip r:embed="rId4">
            <a:extLst>
              <a:ext uri="{28A0092B-C50C-407E-A947-70E740481C1C}">
                <a14:useLocalDpi xmlns:a14="http://schemas.microsoft.com/office/drawing/2010/main" val="0"/>
              </a:ext>
            </a:extLst>
          </a:blip>
          <a:srcRect l="80392" t="4491" r="507" b="3397"/>
          <a:stretch/>
        </p:blipFill>
        <p:spPr>
          <a:xfrm>
            <a:off x="10324588" y="2230137"/>
            <a:ext cx="1296537" cy="1751803"/>
          </a:xfrm>
          <a:prstGeom prst="rect">
            <a:avLst/>
          </a:prstGeom>
          <a:effectLst>
            <a:outerShdw blurRad="50800" dist="76200" algn="l" rotWithShape="0">
              <a:prstClr val="black">
                <a:alpha val="40000"/>
              </a:prstClr>
            </a:outerShdw>
          </a:effectLst>
        </p:spPr>
      </p:pic>
      <p:pic>
        <p:nvPicPr>
          <p:cNvPr id="23" name="Picture 22">
            <a:extLst>
              <a:ext uri="{FF2B5EF4-FFF2-40B4-BE49-F238E27FC236}">
                <a16:creationId xmlns:a16="http://schemas.microsoft.com/office/drawing/2014/main" id="{731CE284-73D0-4EAE-AB03-D92718B33B5C}"/>
              </a:ext>
            </a:extLst>
          </p:cNvPr>
          <p:cNvPicPr/>
          <p:nvPr/>
        </p:nvPicPr>
        <p:blipFill rotWithShape="1">
          <a:blip r:embed="rId4">
            <a:extLst>
              <a:ext uri="{28A0092B-C50C-407E-A947-70E740481C1C}">
                <a14:useLocalDpi xmlns:a14="http://schemas.microsoft.com/office/drawing/2010/main" val="0"/>
              </a:ext>
            </a:extLst>
          </a:blip>
          <a:srcRect l="786" t="6323" r="81653" b="2581"/>
          <a:stretch/>
        </p:blipFill>
        <p:spPr>
          <a:xfrm>
            <a:off x="10433620" y="405121"/>
            <a:ext cx="1279295" cy="1905580"/>
          </a:xfrm>
          <a:prstGeom prst="rect">
            <a:avLst/>
          </a:prstGeom>
          <a:effectLst>
            <a:outerShdw blurRad="50800" dist="101600" dir="18900000" algn="bl" rotWithShape="0">
              <a:prstClr val="black">
                <a:alpha val="40000"/>
              </a:prstClr>
            </a:outerShdw>
          </a:effectLst>
        </p:spPr>
      </p:pic>
      <p:pic>
        <p:nvPicPr>
          <p:cNvPr id="24" name="Picture 23">
            <a:extLst>
              <a:ext uri="{FF2B5EF4-FFF2-40B4-BE49-F238E27FC236}">
                <a16:creationId xmlns:a16="http://schemas.microsoft.com/office/drawing/2014/main" id="{22D8EC6E-9C07-4B94-AECC-B75F3D27BD88}"/>
              </a:ext>
            </a:extLst>
          </p:cNvPr>
          <p:cNvPicPr/>
          <p:nvPr/>
        </p:nvPicPr>
        <p:blipFill rotWithShape="1">
          <a:blip r:embed="rId4">
            <a:extLst>
              <a:ext uri="{28A0092B-C50C-407E-A947-70E740481C1C}">
                <a14:useLocalDpi xmlns:a14="http://schemas.microsoft.com/office/drawing/2010/main" val="0"/>
              </a:ext>
            </a:extLst>
          </a:blip>
          <a:srcRect l="18938" t="28041" r="61359" b="2207"/>
          <a:stretch/>
        </p:blipFill>
        <p:spPr>
          <a:xfrm>
            <a:off x="9330312" y="205464"/>
            <a:ext cx="1337480" cy="1326571"/>
          </a:xfrm>
          <a:prstGeom prst="rect">
            <a:avLst/>
          </a:prstGeom>
          <a:effectLst>
            <a:outerShdw blurRad="50800" dist="88900" dir="13500000" algn="br" rotWithShape="0">
              <a:prstClr val="black">
                <a:alpha val="40000"/>
              </a:prstClr>
            </a:outerShdw>
          </a:effectLst>
        </p:spPr>
      </p:pic>
      <p:pic>
        <p:nvPicPr>
          <p:cNvPr id="25" name="Picture 5">
            <a:extLst>
              <a:ext uri="{FF2B5EF4-FFF2-40B4-BE49-F238E27FC236}">
                <a16:creationId xmlns:a16="http://schemas.microsoft.com/office/drawing/2014/main" id="{59EFD8FD-5290-4B20-98F2-214557FFC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7815" y="4944738"/>
            <a:ext cx="1127305" cy="1617705"/>
          </a:xfrm>
          <a:prstGeom prst="rect">
            <a:avLst/>
          </a:prstGeom>
          <a:noFill/>
          <a:ln>
            <a:noFill/>
          </a:ln>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http://www.business.viitorul.org/img/audieri/1417086111_5yu7v4z29y_site.jpg">
            <a:extLst>
              <a:ext uri="{FF2B5EF4-FFF2-40B4-BE49-F238E27FC236}">
                <a16:creationId xmlns:a16="http://schemas.microsoft.com/office/drawing/2014/main" id="{2C595988-F08B-4445-8C6C-0B9FEE7596E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2154" y="5753591"/>
            <a:ext cx="1462387" cy="962209"/>
          </a:xfrm>
          <a:prstGeom prst="rect">
            <a:avLst/>
          </a:prstGeom>
          <a:noFill/>
          <a:ln>
            <a:noFill/>
          </a:ln>
          <a:effectLst>
            <a:outerShdw blurRad="50800" dist="88900" dir="8100000" algn="tr" rotWithShape="0">
              <a:prstClr val="black">
                <a:alpha val="40000"/>
              </a:prstClr>
            </a:outerShdw>
          </a:effectLst>
        </p:spPr>
      </p:pic>
    </p:spTree>
    <p:extLst>
      <p:ext uri="{BB962C8B-B14F-4D97-AF65-F5344CB8AC3E}">
        <p14:creationId xmlns:p14="http://schemas.microsoft.com/office/powerpoint/2010/main" val="170946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a:xfrm>
            <a:off x="0" y="0"/>
            <a:ext cx="12192000" cy="2562897"/>
          </a:xfrm>
        </p:spPr>
        <p:txBody>
          <a:bodyPr>
            <a:normAutofit fontScale="90000"/>
          </a:bodyPr>
          <a:lstStyle/>
          <a:p>
            <a:r>
              <a:rPr lang="en-US" altLang="en-US" sz="4400" dirty="0"/>
              <a:t>A Business Agenda is both a </a:t>
            </a:r>
            <a:r>
              <a:rPr lang="en-US" altLang="en-US" sz="4400" dirty="0">
                <a:solidFill>
                  <a:schemeClr val="accent1">
                    <a:lumMod val="60000"/>
                    <a:lumOff val="40000"/>
                  </a:schemeClr>
                </a:solidFill>
              </a:rPr>
              <a:t>process</a:t>
            </a:r>
            <a:r>
              <a:rPr lang="en-US" altLang="en-US" sz="4400" dirty="0"/>
              <a:t> and a </a:t>
            </a:r>
            <a:r>
              <a:rPr lang="en-US" altLang="en-US" sz="4400" dirty="0">
                <a:solidFill>
                  <a:schemeClr val="accent1">
                    <a:lumMod val="60000"/>
                    <a:lumOff val="40000"/>
                  </a:schemeClr>
                </a:solidFill>
              </a:rPr>
              <a:t>product</a:t>
            </a:r>
            <a:br>
              <a:rPr lang="en-US" altLang="en-US" dirty="0"/>
            </a:br>
            <a:endParaRPr lang="en-US" dirty="0"/>
          </a:p>
        </p:txBody>
      </p:sp>
      <p:pic>
        <p:nvPicPr>
          <p:cNvPr id="4" name="Picture 3" descr="https://pbs.twimg.com/profile_images/2961902927/ab86999b6e6b7773ca5e5f48c63809ac_400x400.png">
            <a:extLst>
              <a:ext uri="{FF2B5EF4-FFF2-40B4-BE49-F238E27FC236}">
                <a16:creationId xmlns:a16="http://schemas.microsoft.com/office/drawing/2014/main" id="{521F8E5D-0927-4BD6-A2C9-3A1B1CD93C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972" y="2562897"/>
            <a:ext cx="1427342" cy="1306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png.clipart.me/graphics/previews/117/shipping-management-transportation-product-line-factory-management-warehouse-management_117698617.jpg">
            <a:extLst>
              <a:ext uri="{FF2B5EF4-FFF2-40B4-BE49-F238E27FC236}">
                <a16:creationId xmlns:a16="http://schemas.microsoft.com/office/drawing/2014/main" id="{836E5C97-AB40-4309-A3CC-190E70B0BB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452" t="68152" r="4877" b="6585"/>
          <a:stretch/>
        </p:blipFill>
        <p:spPr bwMode="auto">
          <a:xfrm>
            <a:off x="9322711" y="2571953"/>
            <a:ext cx="1309484" cy="1288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27001FC-266D-47CA-8074-B9DABFEE14B1}"/>
              </a:ext>
            </a:extLst>
          </p:cNvPr>
          <p:cNvSpPr/>
          <p:nvPr/>
        </p:nvSpPr>
        <p:spPr>
          <a:xfrm>
            <a:off x="579690" y="2875908"/>
            <a:ext cx="5161934" cy="3962623"/>
          </a:xfrm>
          <a:prstGeom prst="rect">
            <a:avLst/>
          </a:prstGeom>
        </p:spPr>
        <p:txBody>
          <a:bodyPr wrap="square">
            <a:spAutoFit/>
          </a:bodyPr>
          <a:lstStyle/>
          <a:p>
            <a:pPr algn="just">
              <a:lnSpc>
                <a:spcPct val="110000"/>
              </a:lnSpc>
            </a:pPr>
            <a:r>
              <a:rPr lang="en-US" altLang="en-US" sz="2800" b="1" dirty="0">
                <a:solidFill>
                  <a:srgbClr val="0070C0"/>
                </a:solidFill>
              </a:rPr>
              <a:t>           PROCESS</a:t>
            </a:r>
          </a:p>
          <a:p>
            <a:pPr algn="just">
              <a:lnSpc>
                <a:spcPct val="110000"/>
              </a:lnSpc>
            </a:pPr>
            <a:endParaRPr lang="en-US" altLang="en-US" dirty="0"/>
          </a:p>
          <a:p>
            <a:pPr algn="just">
              <a:lnSpc>
                <a:spcPct val="110000"/>
              </a:lnSpc>
              <a:spcBef>
                <a:spcPts val="0"/>
              </a:spcBef>
            </a:pPr>
            <a:br>
              <a:rPr lang="en-US" altLang="en-US" sz="2400" b="1" dirty="0"/>
            </a:br>
            <a:r>
              <a:rPr lang="en-US" altLang="en-US" sz="2000" b="1" dirty="0"/>
              <a:t>Organized. </a:t>
            </a:r>
            <a:r>
              <a:rPr lang="en-US" altLang="en-US" sz="2000" dirty="0"/>
              <a:t>A systematic private sector-driven PPD effort.</a:t>
            </a:r>
          </a:p>
          <a:p>
            <a:pPr algn="just">
              <a:lnSpc>
                <a:spcPct val="110000"/>
              </a:lnSpc>
              <a:spcBef>
                <a:spcPts val="0"/>
              </a:spcBef>
            </a:pPr>
            <a:endParaRPr lang="en-US" altLang="en-US" sz="1050" dirty="0"/>
          </a:p>
          <a:p>
            <a:pPr algn="just">
              <a:lnSpc>
                <a:spcPct val="110000"/>
              </a:lnSpc>
              <a:spcBef>
                <a:spcPts val="0"/>
              </a:spcBef>
            </a:pPr>
            <a:r>
              <a:rPr lang="en-US" altLang="en-US" sz="2000" b="1" dirty="0"/>
              <a:t>Democratic.</a:t>
            </a:r>
            <a:r>
              <a:rPr lang="en-US" altLang="en-US" sz="2000" dirty="0"/>
              <a:t> Broad-based consultation, search for consensus, shared priorities.</a:t>
            </a:r>
          </a:p>
          <a:p>
            <a:pPr algn="just">
              <a:lnSpc>
                <a:spcPct val="110000"/>
              </a:lnSpc>
              <a:spcBef>
                <a:spcPts val="0"/>
              </a:spcBef>
            </a:pPr>
            <a:endParaRPr lang="en-US" altLang="en-US" sz="1050" dirty="0"/>
          </a:p>
          <a:p>
            <a:pPr algn="just">
              <a:lnSpc>
                <a:spcPct val="110000"/>
              </a:lnSpc>
              <a:spcBef>
                <a:spcPts val="0"/>
              </a:spcBef>
            </a:pPr>
            <a:r>
              <a:rPr lang="en-US" altLang="en-US" sz="2000" b="1" dirty="0"/>
              <a:t>Fact-based. </a:t>
            </a:r>
            <a:r>
              <a:rPr lang="en-US" altLang="en-US" sz="2000" dirty="0"/>
              <a:t>Grounded in research.</a:t>
            </a:r>
          </a:p>
          <a:p>
            <a:pPr algn="just">
              <a:lnSpc>
                <a:spcPct val="110000"/>
              </a:lnSpc>
              <a:spcBef>
                <a:spcPts val="0"/>
              </a:spcBef>
            </a:pPr>
            <a:endParaRPr lang="en-US" altLang="en-US" sz="1050" dirty="0"/>
          </a:p>
          <a:p>
            <a:pPr algn="just">
              <a:lnSpc>
                <a:spcPct val="110000"/>
              </a:lnSpc>
              <a:spcBef>
                <a:spcPts val="0"/>
              </a:spcBef>
            </a:pPr>
            <a:r>
              <a:rPr lang="en-US" altLang="en-US" sz="2000" b="1" dirty="0"/>
              <a:t>Ongoing and iterative.</a:t>
            </a:r>
          </a:p>
        </p:txBody>
      </p:sp>
      <p:sp>
        <p:nvSpPr>
          <p:cNvPr id="7" name="Rectangle 6">
            <a:extLst>
              <a:ext uri="{FF2B5EF4-FFF2-40B4-BE49-F238E27FC236}">
                <a16:creationId xmlns:a16="http://schemas.microsoft.com/office/drawing/2014/main" id="{DB7D44E5-25E6-4579-9E02-D122BD9C52E6}"/>
              </a:ext>
            </a:extLst>
          </p:cNvPr>
          <p:cNvSpPr/>
          <p:nvPr/>
        </p:nvSpPr>
        <p:spPr>
          <a:xfrm>
            <a:off x="6853911" y="2875908"/>
            <a:ext cx="5043947" cy="3907223"/>
          </a:xfrm>
          <a:prstGeom prst="rect">
            <a:avLst/>
          </a:prstGeom>
        </p:spPr>
        <p:txBody>
          <a:bodyPr wrap="square">
            <a:spAutoFit/>
          </a:bodyPr>
          <a:lstStyle/>
          <a:p>
            <a:pPr>
              <a:lnSpc>
                <a:spcPct val="110000"/>
              </a:lnSpc>
            </a:pPr>
            <a:r>
              <a:rPr lang="en-US" altLang="en-US" sz="2800" b="1" dirty="0">
                <a:solidFill>
                  <a:srgbClr val="0070C0"/>
                </a:solidFill>
              </a:rPr>
              <a:t>        PRODUCT</a:t>
            </a:r>
          </a:p>
          <a:p>
            <a:pPr>
              <a:lnSpc>
                <a:spcPct val="110000"/>
              </a:lnSpc>
            </a:pPr>
            <a:endParaRPr lang="en-US" altLang="en-US" dirty="0"/>
          </a:p>
          <a:p>
            <a:pPr>
              <a:lnSpc>
                <a:spcPct val="110000"/>
              </a:lnSpc>
            </a:pPr>
            <a:endParaRPr lang="en-US" altLang="en-US" sz="2400" b="1" dirty="0"/>
          </a:p>
          <a:p>
            <a:pPr>
              <a:lnSpc>
                <a:spcPct val="110000"/>
              </a:lnSpc>
            </a:pPr>
            <a:r>
              <a:rPr lang="en-US" altLang="en-US" sz="2000" b="1" dirty="0"/>
              <a:t>Roadmap</a:t>
            </a:r>
            <a:r>
              <a:rPr lang="en-US" altLang="en-US" sz="2000" dirty="0"/>
              <a:t> of well researched, specific reform recommendations. </a:t>
            </a:r>
          </a:p>
          <a:p>
            <a:pPr algn="just">
              <a:lnSpc>
                <a:spcPct val="110000"/>
              </a:lnSpc>
            </a:pPr>
            <a:endParaRPr lang="en-US" altLang="en-US" sz="1050" dirty="0"/>
          </a:p>
          <a:p>
            <a:pPr>
              <a:lnSpc>
                <a:spcPct val="110000"/>
              </a:lnSpc>
            </a:pPr>
            <a:r>
              <a:rPr lang="en-US" altLang="en-US" sz="2000" dirty="0"/>
              <a:t>Reforms are </a:t>
            </a:r>
            <a:r>
              <a:rPr lang="en-US" altLang="en-US" sz="2000" b="1" dirty="0"/>
              <a:t>clear, specific.</a:t>
            </a:r>
          </a:p>
          <a:p>
            <a:pPr>
              <a:lnSpc>
                <a:spcPct val="110000"/>
              </a:lnSpc>
            </a:pPr>
            <a:endParaRPr lang="en-US" altLang="en-US" sz="1050" b="1" dirty="0"/>
          </a:p>
          <a:p>
            <a:pPr>
              <a:lnSpc>
                <a:spcPct val="110000"/>
              </a:lnSpc>
            </a:pPr>
            <a:r>
              <a:rPr lang="en-US" altLang="en-US" sz="2000" b="1" dirty="0"/>
              <a:t>Responds to needs </a:t>
            </a:r>
            <a:r>
              <a:rPr lang="en-US" altLang="en-US" sz="2000" dirty="0"/>
              <a:t>of women in the private sector.</a:t>
            </a:r>
          </a:p>
          <a:p>
            <a:pPr>
              <a:lnSpc>
                <a:spcPct val="110000"/>
              </a:lnSpc>
            </a:pPr>
            <a:endParaRPr lang="en-US" altLang="en-US" dirty="0"/>
          </a:p>
          <a:p>
            <a:endParaRPr lang="en-US" dirty="0"/>
          </a:p>
        </p:txBody>
      </p:sp>
      <p:sp>
        <p:nvSpPr>
          <p:cNvPr id="8" name="Right Arrow 10">
            <a:extLst>
              <a:ext uri="{FF2B5EF4-FFF2-40B4-BE49-F238E27FC236}">
                <a16:creationId xmlns:a16="http://schemas.microsoft.com/office/drawing/2014/main" id="{259C1A85-E65A-4C1A-AC13-898ED973917C}"/>
              </a:ext>
            </a:extLst>
          </p:cNvPr>
          <p:cNvSpPr/>
          <p:nvPr/>
        </p:nvSpPr>
        <p:spPr>
          <a:xfrm>
            <a:off x="5827739" y="2875908"/>
            <a:ext cx="840658" cy="128869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21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423A-0D0A-CF40-8149-883D734297A9}"/>
              </a:ext>
            </a:extLst>
          </p:cNvPr>
          <p:cNvSpPr>
            <a:spLocks noGrp="1"/>
          </p:cNvSpPr>
          <p:nvPr>
            <p:ph type="title"/>
          </p:nvPr>
        </p:nvSpPr>
        <p:spPr/>
        <p:txBody>
          <a:bodyPr/>
          <a:lstStyle/>
          <a:p>
            <a:r>
              <a:rPr lang="en-US" dirty="0"/>
              <a:t>Steps</a:t>
            </a:r>
          </a:p>
        </p:txBody>
      </p:sp>
      <p:graphicFrame>
        <p:nvGraphicFramePr>
          <p:cNvPr id="5" name="Diagram 4">
            <a:extLst>
              <a:ext uri="{FF2B5EF4-FFF2-40B4-BE49-F238E27FC236}">
                <a16:creationId xmlns:a16="http://schemas.microsoft.com/office/drawing/2014/main" id="{EF9FE284-1898-439C-A08D-FD4A888B9DF2}"/>
              </a:ext>
            </a:extLst>
          </p:cNvPr>
          <p:cNvGraphicFramePr/>
          <p:nvPr>
            <p:extLst>
              <p:ext uri="{D42A27DB-BD31-4B8C-83A1-F6EECF244321}">
                <p14:modId xmlns:p14="http://schemas.microsoft.com/office/powerpoint/2010/main" val="2804816534"/>
              </p:ext>
            </p:extLst>
          </p:nvPr>
        </p:nvGraphicFramePr>
        <p:xfrm>
          <a:off x="3695145" y="846712"/>
          <a:ext cx="8016683" cy="5081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542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1. Consult</a:t>
            </a:r>
            <a:br>
              <a:rPr lang="en-US" dirty="0"/>
            </a:br>
            <a:r>
              <a:rPr lang="en-US" sz="2400" b="0" dirty="0"/>
              <a:t>Hear different voices, understand problems, make connections, build buy-in and consensus</a:t>
            </a:r>
            <a:endParaRPr lang="en-US" b="0" dirty="0"/>
          </a:p>
        </p:txBody>
      </p:sp>
      <p:sp>
        <p:nvSpPr>
          <p:cNvPr id="4" name="Rectangle 3">
            <a:extLst>
              <a:ext uri="{FF2B5EF4-FFF2-40B4-BE49-F238E27FC236}">
                <a16:creationId xmlns:a16="http://schemas.microsoft.com/office/drawing/2014/main" id="{A6395FB6-0D46-4345-A1C3-491BC4283472}"/>
              </a:ext>
            </a:extLst>
          </p:cNvPr>
          <p:cNvSpPr/>
          <p:nvPr/>
        </p:nvSpPr>
        <p:spPr>
          <a:xfrm>
            <a:off x="582307" y="2952810"/>
            <a:ext cx="5924912" cy="3539430"/>
          </a:xfrm>
          <a:prstGeom prst="rect">
            <a:avLst/>
          </a:prstGeom>
        </p:spPr>
        <p:txBody>
          <a:bodyPr wrap="square">
            <a:spAutoFit/>
          </a:bodyPr>
          <a:lstStyle/>
          <a:p>
            <a:pPr marL="285750" indent="-285750">
              <a:buFont typeface="Arial" panose="020B0604020202020204" pitchFamily="34" charset="0"/>
              <a:buChar char="•"/>
            </a:pPr>
            <a:r>
              <a:rPr lang="en-US" sz="3200" b="1" dirty="0">
                <a:latin typeface="+mj-lt"/>
              </a:rPr>
              <a:t>Open, inclusive</a:t>
            </a:r>
            <a:r>
              <a:rPr lang="en-US" sz="3200" dirty="0">
                <a:latin typeface="+mj-lt"/>
              </a:rPr>
              <a:t> consultations</a:t>
            </a:r>
          </a:p>
          <a:p>
            <a:pPr marL="285750" indent="-285750">
              <a:buFont typeface="Arial" panose="020B0604020202020204" pitchFamily="34" charset="0"/>
              <a:buChar char="•"/>
            </a:pPr>
            <a:r>
              <a:rPr lang="en-US" sz="3200" dirty="0">
                <a:latin typeface="+mj-lt"/>
              </a:rPr>
              <a:t>Identification of </a:t>
            </a:r>
            <a:r>
              <a:rPr lang="en-US" sz="3200" b="1" dirty="0">
                <a:latin typeface="+mj-lt"/>
              </a:rPr>
              <a:t>priority reform areas, consensus</a:t>
            </a:r>
            <a:r>
              <a:rPr lang="en-US" sz="3200" dirty="0">
                <a:latin typeface="+mj-lt"/>
              </a:rPr>
              <a:t>  </a:t>
            </a:r>
          </a:p>
          <a:p>
            <a:pPr marL="285750" indent="-285750">
              <a:buFont typeface="Arial" panose="020B0604020202020204" pitchFamily="34" charset="0"/>
              <a:buChar char="•"/>
            </a:pPr>
            <a:r>
              <a:rPr lang="en-US" sz="3200" b="1" dirty="0">
                <a:latin typeface="+mj-lt"/>
              </a:rPr>
              <a:t>Networks </a:t>
            </a:r>
            <a:r>
              <a:rPr lang="en-US" sz="3200" dirty="0">
                <a:latin typeface="+mj-lt"/>
              </a:rPr>
              <a:t>and </a:t>
            </a:r>
            <a:r>
              <a:rPr lang="en-US" sz="3200" b="1" dirty="0">
                <a:latin typeface="+mj-lt"/>
              </a:rPr>
              <a:t>credibility</a:t>
            </a:r>
          </a:p>
          <a:p>
            <a:pPr marL="285750" indent="-285750">
              <a:buFont typeface="Arial" panose="020B0604020202020204" pitchFamily="34" charset="0"/>
              <a:buChar char="•"/>
            </a:pPr>
            <a:r>
              <a:rPr lang="en-US" sz="3200" b="1" dirty="0">
                <a:latin typeface="+mj-lt"/>
              </a:rPr>
              <a:t>Momentum </a:t>
            </a:r>
            <a:r>
              <a:rPr lang="en-US" sz="3200" dirty="0">
                <a:latin typeface="+mj-lt"/>
              </a:rPr>
              <a:t>and b</a:t>
            </a:r>
            <a:r>
              <a:rPr lang="en-US" sz="3200" b="1" dirty="0">
                <a:latin typeface="+mj-lt"/>
              </a:rPr>
              <a:t>uy-in</a:t>
            </a:r>
          </a:p>
          <a:p>
            <a:pPr marL="285750" indent="-285750">
              <a:buFont typeface="Arial" panose="020B0604020202020204" pitchFamily="34" charset="0"/>
              <a:buChar char="•"/>
            </a:pPr>
            <a:endParaRPr lang="en-US" sz="3200" b="1" dirty="0">
              <a:latin typeface="+mj-lt"/>
            </a:endParaRPr>
          </a:p>
          <a:p>
            <a:pPr marL="285750" indent="-285750">
              <a:buFont typeface="Arial" panose="020B0604020202020204" pitchFamily="34" charset="0"/>
              <a:buChar char="•"/>
            </a:pPr>
            <a:endParaRPr lang="en-US" sz="3200" dirty="0">
              <a:latin typeface="+mj-lt"/>
            </a:endParaRPr>
          </a:p>
        </p:txBody>
      </p:sp>
      <p:pic>
        <p:nvPicPr>
          <p:cNvPr id="5" name="Picture 6" descr="http://www.ensembl.info/wp-content/uploads/2013/03/CropperCapture562.png">
            <a:extLst>
              <a:ext uri="{FF2B5EF4-FFF2-40B4-BE49-F238E27FC236}">
                <a16:creationId xmlns:a16="http://schemas.microsoft.com/office/drawing/2014/main" id="{80D261CB-9D09-4D56-9A5A-E4055D2F5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292" y="2952810"/>
            <a:ext cx="5209192" cy="308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03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303-0FF6-ED4D-AEB1-BA4BDD932407}"/>
              </a:ext>
            </a:extLst>
          </p:cNvPr>
          <p:cNvSpPr>
            <a:spLocks noGrp="1"/>
          </p:cNvSpPr>
          <p:nvPr>
            <p:ph type="title"/>
          </p:nvPr>
        </p:nvSpPr>
        <p:spPr/>
        <p:txBody>
          <a:bodyPr/>
          <a:lstStyle/>
          <a:p>
            <a:r>
              <a:rPr lang="en-US" dirty="0"/>
              <a:t>2. Research</a:t>
            </a:r>
            <a:br>
              <a:rPr lang="en-US" dirty="0"/>
            </a:br>
            <a:r>
              <a:rPr lang="en-US" sz="2400" b="0" dirty="0"/>
              <a:t>define priorities, develop recommendations</a:t>
            </a:r>
            <a:endParaRPr lang="en-US" b="0" dirty="0"/>
          </a:p>
        </p:txBody>
      </p:sp>
      <p:sp>
        <p:nvSpPr>
          <p:cNvPr id="3" name="Rectangle 2">
            <a:extLst>
              <a:ext uri="{FF2B5EF4-FFF2-40B4-BE49-F238E27FC236}">
                <a16:creationId xmlns:a16="http://schemas.microsoft.com/office/drawing/2014/main" id="{B70DB23C-DCD8-406C-8A91-A64F8391CF0A}"/>
              </a:ext>
            </a:extLst>
          </p:cNvPr>
          <p:cNvSpPr/>
          <p:nvPr/>
        </p:nvSpPr>
        <p:spPr>
          <a:xfrm>
            <a:off x="587432" y="3343237"/>
            <a:ext cx="6428510" cy="2554545"/>
          </a:xfrm>
          <a:prstGeom prst="rect">
            <a:avLst/>
          </a:prstGeom>
        </p:spPr>
        <p:txBody>
          <a:bodyPr wrap="square">
            <a:spAutoFit/>
          </a:bodyPr>
          <a:lstStyle/>
          <a:p>
            <a:pPr marL="457200" indent="-457200">
              <a:buFont typeface="Arial" panose="020B0604020202020204" pitchFamily="34" charset="0"/>
              <a:buChar char="•"/>
            </a:pPr>
            <a:r>
              <a:rPr lang="en-US" altLang="en-US" sz="3200" b="1" dirty="0"/>
              <a:t>Investigate</a:t>
            </a:r>
            <a:r>
              <a:rPr lang="en-US" altLang="en-US" sz="3200" dirty="0"/>
              <a:t> priority issues for women in business </a:t>
            </a:r>
          </a:p>
          <a:p>
            <a:pPr marL="457200" indent="-457200">
              <a:buFont typeface="Arial" panose="020B0604020202020204" pitchFamily="34" charset="0"/>
              <a:buChar char="•"/>
            </a:pPr>
            <a:r>
              <a:rPr lang="en-US" altLang="en-US" sz="3200" b="1" dirty="0"/>
              <a:t>Gather </a:t>
            </a:r>
            <a:r>
              <a:rPr lang="en-US" altLang="en-US" sz="3200" dirty="0"/>
              <a:t>together the range of possible recommendations</a:t>
            </a:r>
          </a:p>
          <a:p>
            <a:pPr marL="457200" indent="-457200">
              <a:buFont typeface="Arial" panose="020B0604020202020204" pitchFamily="34" charset="0"/>
              <a:buChar char="•"/>
            </a:pPr>
            <a:r>
              <a:rPr lang="en-US" altLang="en-US" sz="3200" dirty="0"/>
              <a:t>Select </a:t>
            </a:r>
            <a:r>
              <a:rPr lang="en-US" altLang="en-US" sz="3200" b="1" dirty="0"/>
              <a:t>final recommendations</a:t>
            </a:r>
          </a:p>
        </p:txBody>
      </p:sp>
      <p:pic>
        <p:nvPicPr>
          <p:cNvPr id="8" name="Picture 10" descr="http://www.dailyclipart.net/wp-content/uploads/small/Book4.jpg">
            <a:extLst>
              <a:ext uri="{FF2B5EF4-FFF2-40B4-BE49-F238E27FC236}">
                <a16:creationId xmlns:a16="http://schemas.microsoft.com/office/drawing/2014/main" id="{038D8433-A2A6-4B99-BA63-BD7937A10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044" y="2805004"/>
            <a:ext cx="2669862" cy="363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04840"/>
      </p:ext>
    </p:extLst>
  </p:cSld>
  <p:clrMapOvr>
    <a:masterClrMapping/>
  </p:clrMapOvr>
</p:sld>
</file>

<file path=ppt/theme/theme1.xml><?xml version="1.0" encoding="utf-8"?>
<a:theme xmlns:a="http://schemas.openxmlformats.org/drawingml/2006/main" name="Office Theme">
  <a:themeElements>
    <a:clrScheme name="CIPE">
      <a:dk1>
        <a:srgbClr val="232323"/>
      </a:dk1>
      <a:lt1>
        <a:srgbClr val="FFFFFF"/>
      </a:lt1>
      <a:dk2>
        <a:srgbClr val="284869"/>
      </a:dk2>
      <a:lt2>
        <a:srgbClr val="F0F0F0"/>
      </a:lt2>
      <a:accent1>
        <a:srgbClr val="6699CC"/>
      </a:accent1>
      <a:accent2>
        <a:srgbClr val="5D4678"/>
      </a:accent2>
      <a:accent3>
        <a:srgbClr val="377B68"/>
      </a:accent3>
      <a:accent4>
        <a:srgbClr val="7E3058"/>
      </a:accent4>
      <a:accent5>
        <a:srgbClr val="AA5216"/>
      </a:accent5>
      <a:accent6>
        <a:srgbClr val="A3A7A7"/>
      </a:accent6>
      <a:hlink>
        <a:srgbClr val="6699CC"/>
      </a:hlink>
      <a:folHlink>
        <a:srgbClr val="A3A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8E5E252-7A92-A143-84CA-4E260A5E8BE1}" vid="{073DF369-16B8-CE4F-8885-DCA060A77DA9}"/>
    </a:ext>
  </a:extLst>
</a:theme>
</file>

<file path=ppt/theme/theme2.xml><?xml version="1.0" encoding="utf-8"?>
<a:theme xmlns:a="http://schemas.openxmlformats.org/drawingml/2006/main" name="1_Office Theme">
  <a:themeElements>
    <a:clrScheme name="CIPE">
      <a:dk1>
        <a:srgbClr val="232323"/>
      </a:dk1>
      <a:lt1>
        <a:srgbClr val="FFFFFF"/>
      </a:lt1>
      <a:dk2>
        <a:srgbClr val="284869"/>
      </a:dk2>
      <a:lt2>
        <a:srgbClr val="F0F0F0"/>
      </a:lt2>
      <a:accent1>
        <a:srgbClr val="6699CC"/>
      </a:accent1>
      <a:accent2>
        <a:srgbClr val="5D4678"/>
      </a:accent2>
      <a:accent3>
        <a:srgbClr val="377B68"/>
      </a:accent3>
      <a:accent4>
        <a:srgbClr val="7E3058"/>
      </a:accent4>
      <a:accent5>
        <a:srgbClr val="AA5216"/>
      </a:accent5>
      <a:accent6>
        <a:srgbClr val="A3A7A7"/>
      </a:accent6>
      <a:hlink>
        <a:srgbClr val="6699CC"/>
      </a:hlink>
      <a:folHlink>
        <a:srgbClr val="A3A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XW_CIPE_PPT_Placeholder" id="{905052CE-FCEC-B245-89F2-ED4309F80192}" vid="{0B4F43C7-BF04-E74E-BEF8-D55C5C82BE9E}"/>
    </a:ext>
  </a:extLst>
</a:theme>
</file>

<file path=ppt/theme/theme3.xml><?xml version="1.0" encoding="utf-8"?>
<a:theme xmlns:a="http://schemas.openxmlformats.org/drawingml/2006/main" name="2_Office Theme">
  <a:themeElements>
    <a:clrScheme name="CIPE">
      <a:dk1>
        <a:srgbClr val="232323"/>
      </a:dk1>
      <a:lt1>
        <a:srgbClr val="FFFFFF"/>
      </a:lt1>
      <a:dk2>
        <a:srgbClr val="284869"/>
      </a:dk2>
      <a:lt2>
        <a:srgbClr val="F0F0F0"/>
      </a:lt2>
      <a:accent1>
        <a:srgbClr val="6699CC"/>
      </a:accent1>
      <a:accent2>
        <a:srgbClr val="5D4678"/>
      </a:accent2>
      <a:accent3>
        <a:srgbClr val="377B68"/>
      </a:accent3>
      <a:accent4>
        <a:srgbClr val="7E3058"/>
      </a:accent4>
      <a:accent5>
        <a:srgbClr val="AA5216"/>
      </a:accent5>
      <a:accent6>
        <a:srgbClr val="A3A7A7"/>
      </a:accent6>
      <a:hlink>
        <a:srgbClr val="6699CC"/>
      </a:hlink>
      <a:folHlink>
        <a:srgbClr val="A3A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E0EB353-4BD9-F24D-BD47-E8072E9C5AF0}" vid="{6E174BAD-233E-ED44-AA5C-AF1B3A0E003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1459</Words>
  <Application>Microsoft Office PowerPoint</Application>
  <PresentationFormat>Widescreen</PresentationFormat>
  <Paragraphs>281</Paragraphs>
  <Slides>28</Slides>
  <Notes>12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28</vt:i4>
      </vt:variant>
    </vt:vector>
  </HeadingPairs>
  <TitlesOfParts>
    <vt:vector size="33" baseType="lpstr">
      <vt:lpstr>Arial</vt:lpstr>
      <vt:lpstr>Calibri</vt:lpstr>
      <vt:lpstr>Office Theme</vt:lpstr>
      <vt:lpstr>1_Office Theme</vt:lpstr>
      <vt:lpstr>2_Office Theme</vt:lpstr>
      <vt:lpstr>Women Business Agendas    PNG WBA Introductory Workshop  February 27, 2020</vt:lpstr>
      <vt:lpstr>Objectives</vt:lpstr>
      <vt:lpstr>Women’s Business Agendas</vt:lpstr>
      <vt:lpstr>Five Questions for Today</vt:lpstr>
      <vt:lpstr>CIPE NBA Experiences Worldwide, all levels, many contexts</vt:lpstr>
      <vt:lpstr>A Business Agenda is both a process and a product </vt:lpstr>
      <vt:lpstr>Steps</vt:lpstr>
      <vt:lpstr>1. Consult Hear different voices, understand problems, make connections, build buy-in and consensus</vt:lpstr>
      <vt:lpstr>2. Research define priorities, develop recommendations</vt:lpstr>
      <vt:lpstr>3. Develop the nba Create a clear roadmap of reforms</vt:lpstr>
      <vt:lpstr>4. Advocate Launch the Wba, communicate, and advocate</vt:lpstr>
      <vt:lpstr>5. Monitor and evaluate track steps take toward reform, examine impact of implementation</vt:lpstr>
      <vt:lpstr>WBA Sample timeline</vt:lpstr>
      <vt:lpstr>PowerPoint Presentation</vt:lpstr>
      <vt:lpstr>Common errors</vt:lpstr>
      <vt:lpstr>At best, Wbas can help transform both the economy and democracy—reform laws and change democratic values</vt:lpstr>
      <vt:lpstr>collective action!</vt:lpstr>
      <vt:lpstr>PowerPoint Presentation</vt:lpstr>
      <vt:lpstr>PowerPoint Presentation</vt:lpstr>
      <vt:lpstr>National and Private Sector Context</vt:lpstr>
      <vt:lpstr>Problems for Women</vt:lpstr>
      <vt:lpstr>BWCCI &amp; WNBA</vt:lpstr>
      <vt:lpstr>Progress</vt:lpstr>
      <vt:lpstr>PowerPoint Presentation</vt:lpstr>
      <vt:lpstr>Afghanistan:  National Business agenda  and  Provincial business agendas</vt:lpstr>
      <vt:lpstr>PowerPoint Presentation</vt:lpstr>
      <vt:lpstr>Jordan: Young entrepreneurs association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KelleyLauder</dc:creator>
  <cp:lastModifiedBy>Barbara Broomell</cp:lastModifiedBy>
  <cp:revision>40</cp:revision>
  <dcterms:created xsi:type="dcterms:W3CDTF">2019-02-08T14:28:02Z</dcterms:created>
  <dcterms:modified xsi:type="dcterms:W3CDTF">2020-02-23T06:17:00Z</dcterms:modified>
</cp:coreProperties>
</file>